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257" r:id="rId5"/>
    <p:sldId id="330" r:id="rId6"/>
    <p:sldId id="331" r:id="rId7"/>
    <p:sldId id="332" r:id="rId8"/>
    <p:sldId id="298" r:id="rId9"/>
    <p:sldId id="337" r:id="rId10"/>
    <p:sldId id="263" r:id="rId11"/>
    <p:sldId id="338" r:id="rId12"/>
    <p:sldId id="339" r:id="rId13"/>
    <p:sldId id="264" r:id="rId14"/>
    <p:sldId id="266" r:id="rId15"/>
    <p:sldId id="265" r:id="rId16"/>
    <p:sldId id="276" r:id="rId17"/>
    <p:sldId id="303" r:id="rId18"/>
    <p:sldId id="293" r:id="rId19"/>
    <p:sldId id="277" r:id="rId20"/>
    <p:sldId id="284" r:id="rId21"/>
    <p:sldId id="340" r:id="rId22"/>
    <p:sldId id="341" r:id="rId23"/>
    <p:sldId id="305" r:id="rId24"/>
    <p:sldId id="342" r:id="rId25"/>
    <p:sldId id="343" r:id="rId26"/>
    <p:sldId id="333" r:id="rId27"/>
    <p:sldId id="270" r:id="rId28"/>
    <p:sldId id="344" r:id="rId29"/>
    <p:sldId id="345" r:id="rId30"/>
    <p:sldId id="346" r:id="rId31"/>
    <p:sldId id="347" r:id="rId32"/>
    <p:sldId id="348" r:id="rId33"/>
    <p:sldId id="313" r:id="rId34"/>
    <p:sldId id="349" r:id="rId35"/>
    <p:sldId id="350" r:id="rId36"/>
    <p:sldId id="317" r:id="rId37"/>
    <p:sldId id="294" r:id="rId38"/>
    <p:sldId id="296" r:id="rId39"/>
    <p:sldId id="318" r:id="rId40"/>
    <p:sldId id="319" r:id="rId41"/>
    <p:sldId id="321" r:id="rId42"/>
    <p:sldId id="322" r:id="rId43"/>
    <p:sldId id="323" r:id="rId44"/>
    <p:sldId id="324" r:id="rId45"/>
    <p:sldId id="288" r:id="rId46"/>
    <p:sldId id="351" r:id="rId47"/>
    <p:sldId id="352" r:id="rId48"/>
    <p:sldId id="353" r:id="rId49"/>
    <p:sldId id="380"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DBECC9-41BD-4D5B-9E14-22B5700D36E2}" type="doc">
      <dgm:prSet loTypeId="urn:microsoft.com/office/officeart/2005/8/layout/process5" loCatId="process" qsTypeId="urn:microsoft.com/office/officeart/2005/8/quickstyle/3d1" qsCatId="3D" csTypeId="urn:microsoft.com/office/officeart/2005/8/colors/accent1_2" csCatId="accent1" phldr="1"/>
      <dgm:spPr/>
    </dgm:pt>
    <dgm:pt modelId="{B7FD9498-6B84-41D5-96D3-3FB81DE0BA25}">
      <dgm:prSet phldrT="[Text]"/>
      <dgm:spPr/>
      <dgm:t>
        <a:bodyPr/>
        <a:lstStyle/>
        <a:p>
          <a:r>
            <a:rPr lang="en-GB"/>
            <a:t>Make request to SpaceX API</a:t>
          </a:r>
        </a:p>
      </dgm:t>
    </dgm:pt>
    <dgm:pt modelId="{BF5E2E70-8EA3-41A8-B621-17B5FC2D5490}" type="parTrans" cxnId="{34F9415A-619F-4ABB-B4AC-B1A38CF20E11}">
      <dgm:prSet/>
      <dgm:spPr/>
      <dgm:t>
        <a:bodyPr/>
        <a:lstStyle/>
        <a:p>
          <a:endParaRPr lang="en-GB"/>
        </a:p>
      </dgm:t>
    </dgm:pt>
    <dgm:pt modelId="{71641815-827E-47AF-9A01-4F22F7CB8631}" type="sibTrans" cxnId="{34F9415A-619F-4ABB-B4AC-B1A38CF20E11}">
      <dgm:prSet/>
      <dgm:spPr/>
      <dgm:t>
        <a:bodyPr/>
        <a:lstStyle/>
        <a:p>
          <a:endParaRPr lang="en-GB"/>
        </a:p>
      </dgm:t>
    </dgm:pt>
    <dgm:pt modelId="{8FD36DCB-3D4E-4458-B10D-FAA765C0E548}">
      <dgm:prSet phldrT="[Text]"/>
      <dgm:spPr/>
      <dgm:t>
        <a:bodyPr/>
        <a:lstStyle/>
        <a:p>
          <a:r>
            <a:rPr lang="en-GB" b="0" i="0"/>
            <a:t>Decode the response content as a Json</a:t>
          </a:r>
          <a:endParaRPr lang="en-GB"/>
        </a:p>
      </dgm:t>
    </dgm:pt>
    <dgm:pt modelId="{438F9111-6ECE-4DAA-B271-B1A621182DA2}" type="parTrans" cxnId="{12760416-1F46-4351-ABAD-08272784313E}">
      <dgm:prSet/>
      <dgm:spPr/>
      <dgm:t>
        <a:bodyPr/>
        <a:lstStyle/>
        <a:p>
          <a:endParaRPr lang="en-GB"/>
        </a:p>
      </dgm:t>
    </dgm:pt>
    <dgm:pt modelId="{AE58A237-670B-4654-BABA-5B493A9E7077}" type="sibTrans" cxnId="{12760416-1F46-4351-ABAD-08272784313E}">
      <dgm:prSet/>
      <dgm:spPr/>
      <dgm:t>
        <a:bodyPr/>
        <a:lstStyle/>
        <a:p>
          <a:endParaRPr lang="en-GB"/>
        </a:p>
      </dgm:t>
    </dgm:pt>
    <dgm:pt modelId="{4F91EAF8-E374-4D73-B19A-407FA8751FE2}">
      <dgm:prSet phldrT="[Text]"/>
      <dgm:spPr/>
      <dgm:t>
        <a:bodyPr/>
        <a:lstStyle/>
        <a:p>
          <a:r>
            <a:rPr lang="en-GB"/>
            <a:t>Turn Json into pandas data frame</a:t>
          </a:r>
        </a:p>
      </dgm:t>
    </dgm:pt>
    <dgm:pt modelId="{0A9E4439-8890-4DD3-A180-D4C15F8DB9AF}" type="parTrans" cxnId="{15826639-3709-4551-B617-F5BBA6D48D9E}">
      <dgm:prSet/>
      <dgm:spPr/>
      <dgm:t>
        <a:bodyPr/>
        <a:lstStyle/>
        <a:p>
          <a:endParaRPr lang="en-GB"/>
        </a:p>
      </dgm:t>
    </dgm:pt>
    <dgm:pt modelId="{7C6BCBC7-769E-4319-8515-34898F016BA7}" type="sibTrans" cxnId="{15826639-3709-4551-B617-F5BBA6D48D9E}">
      <dgm:prSet/>
      <dgm:spPr/>
      <dgm:t>
        <a:bodyPr/>
        <a:lstStyle/>
        <a:p>
          <a:endParaRPr lang="en-GB"/>
        </a:p>
      </dgm:t>
    </dgm:pt>
    <dgm:pt modelId="{7D6306CE-E10D-4440-BA16-D59087C64B76}">
      <dgm:prSet phldrT="[Text]"/>
      <dgm:spPr/>
      <dgm:t>
        <a:bodyPr/>
        <a:lstStyle/>
        <a:p>
          <a:r>
            <a:rPr lang="en-GB" b="0" i="0"/>
            <a:t>Use the API again to get information about the launches using the IDs given for each launch</a:t>
          </a:r>
          <a:endParaRPr lang="en-GB"/>
        </a:p>
      </dgm:t>
    </dgm:pt>
    <dgm:pt modelId="{6FA7FEAF-AD05-4926-AA86-63CF2CC8BFCB}" type="parTrans" cxnId="{824AF0FA-DE9A-4A5C-9241-A2FAB114AFF9}">
      <dgm:prSet/>
      <dgm:spPr/>
      <dgm:t>
        <a:bodyPr/>
        <a:lstStyle/>
        <a:p>
          <a:endParaRPr lang="en-GB"/>
        </a:p>
      </dgm:t>
    </dgm:pt>
    <dgm:pt modelId="{736870CC-EA84-4C3D-8681-DB3203657317}" type="sibTrans" cxnId="{824AF0FA-DE9A-4A5C-9241-A2FAB114AFF9}">
      <dgm:prSet/>
      <dgm:spPr/>
      <dgm:t>
        <a:bodyPr/>
        <a:lstStyle/>
        <a:p>
          <a:endParaRPr lang="en-GB"/>
        </a:p>
      </dgm:t>
    </dgm:pt>
    <dgm:pt modelId="{265245B6-638D-4BC5-9D75-9F151E5DA3C1}">
      <dgm:prSet phldrT="[Text]" custT="1"/>
      <dgm:spPr/>
      <dgm:t>
        <a:bodyPr/>
        <a:lstStyle/>
        <a:p>
          <a:r>
            <a:rPr lang="en-GB" sz="900" b="0" i="0"/>
            <a:t>Construct our dataset using the data we have obtained</a:t>
          </a:r>
          <a:endParaRPr lang="en-GB" sz="900"/>
        </a:p>
      </dgm:t>
    </dgm:pt>
    <dgm:pt modelId="{9832ACC8-E68C-47B6-BFA3-62862AF90D7A}" type="parTrans" cxnId="{B90130D2-F7EB-44C6-9914-F0C985EF8475}">
      <dgm:prSet/>
      <dgm:spPr/>
      <dgm:t>
        <a:bodyPr/>
        <a:lstStyle/>
        <a:p>
          <a:endParaRPr lang="en-GB"/>
        </a:p>
      </dgm:t>
    </dgm:pt>
    <dgm:pt modelId="{8E07C4AC-1F2F-4FCB-9CA2-45814893369D}" type="sibTrans" cxnId="{B90130D2-F7EB-44C6-9914-F0C985EF8475}">
      <dgm:prSet/>
      <dgm:spPr/>
      <dgm:t>
        <a:bodyPr/>
        <a:lstStyle/>
        <a:p>
          <a:endParaRPr lang="en-GB"/>
        </a:p>
      </dgm:t>
    </dgm:pt>
    <dgm:pt modelId="{E20CE18F-951E-41E3-92C6-85EF780F4DF0}">
      <dgm:prSet phldrT="[Text]" custT="1"/>
      <dgm:spPr/>
      <dgm:t>
        <a:bodyPr/>
        <a:lstStyle/>
        <a:p>
          <a:r>
            <a:rPr lang="en-GB" sz="900" b="1" i="0"/>
            <a:t>Filter the dataframe to only include Falcon 9 launches</a:t>
          </a:r>
          <a:endParaRPr lang="en-GB" sz="900"/>
        </a:p>
      </dgm:t>
    </dgm:pt>
    <dgm:pt modelId="{37C485CF-C96E-49B5-B4C8-614C6BED718D}" type="parTrans" cxnId="{595242F9-5465-4A65-8F5A-485F1E894543}">
      <dgm:prSet/>
      <dgm:spPr/>
      <dgm:t>
        <a:bodyPr/>
        <a:lstStyle/>
        <a:p>
          <a:endParaRPr lang="en-GB"/>
        </a:p>
      </dgm:t>
    </dgm:pt>
    <dgm:pt modelId="{CA7F0124-705F-46C8-AD62-2017D2911A93}" type="sibTrans" cxnId="{595242F9-5465-4A65-8F5A-485F1E894543}">
      <dgm:prSet/>
      <dgm:spPr/>
      <dgm:t>
        <a:bodyPr/>
        <a:lstStyle/>
        <a:p>
          <a:endParaRPr lang="en-GB"/>
        </a:p>
      </dgm:t>
    </dgm:pt>
    <dgm:pt modelId="{D19F3C61-F7CC-4243-9FC4-08DC6AD87557}">
      <dgm:prSet phldrT="[Text]" custT="1"/>
      <dgm:spPr/>
      <dgm:t>
        <a:bodyPr/>
        <a:lstStyle/>
        <a:p>
          <a:r>
            <a:rPr lang="en-GB" sz="900"/>
            <a:t>Replace null values in the data with the mean that was calculated </a:t>
          </a:r>
        </a:p>
      </dgm:t>
    </dgm:pt>
    <dgm:pt modelId="{A2CBF2BA-9E89-4220-81A3-CCFE53AC91BB}" type="parTrans" cxnId="{07A0D96C-85B6-42DF-AB65-6D0AE08A79B3}">
      <dgm:prSet/>
      <dgm:spPr/>
      <dgm:t>
        <a:bodyPr/>
        <a:lstStyle/>
        <a:p>
          <a:endParaRPr lang="en-GB"/>
        </a:p>
      </dgm:t>
    </dgm:pt>
    <dgm:pt modelId="{63580703-3F87-4C03-8403-158B915D8590}" type="sibTrans" cxnId="{07A0D96C-85B6-42DF-AB65-6D0AE08A79B3}">
      <dgm:prSet/>
      <dgm:spPr/>
      <dgm:t>
        <a:bodyPr/>
        <a:lstStyle/>
        <a:p>
          <a:endParaRPr lang="en-GB"/>
        </a:p>
      </dgm:t>
    </dgm:pt>
    <dgm:pt modelId="{E74A2736-3F2A-4F4D-B7F8-1C4F7EF47FA2}">
      <dgm:prSet phldrT="[Text]" custT="1"/>
      <dgm:spPr/>
      <dgm:t>
        <a:bodyPr/>
        <a:lstStyle/>
        <a:p>
          <a:r>
            <a:rPr lang="en-GB" sz="900"/>
            <a:t>Convert data frame into a CSV dataset</a:t>
          </a:r>
        </a:p>
      </dgm:t>
    </dgm:pt>
    <dgm:pt modelId="{7653B2CF-8F7E-4F62-8406-FFBDEFB6F1E9}" type="parTrans" cxnId="{351641F6-462F-4039-8DDF-DEC1D11C9353}">
      <dgm:prSet/>
      <dgm:spPr/>
      <dgm:t>
        <a:bodyPr/>
        <a:lstStyle/>
        <a:p>
          <a:endParaRPr lang="en-GB"/>
        </a:p>
      </dgm:t>
    </dgm:pt>
    <dgm:pt modelId="{A1E1E735-B189-4E80-B506-A8CB4946B387}" type="sibTrans" cxnId="{351641F6-462F-4039-8DDF-DEC1D11C9353}">
      <dgm:prSet/>
      <dgm:spPr/>
      <dgm:t>
        <a:bodyPr/>
        <a:lstStyle/>
        <a:p>
          <a:endParaRPr lang="en-GB"/>
        </a:p>
      </dgm:t>
    </dgm:pt>
    <dgm:pt modelId="{38CC704D-E922-4583-9EE6-2DA2A9C9A103}" type="pres">
      <dgm:prSet presAssocID="{3DDBECC9-41BD-4D5B-9E14-22B5700D36E2}" presName="diagram" presStyleCnt="0">
        <dgm:presLayoutVars>
          <dgm:dir/>
          <dgm:resizeHandles val="exact"/>
        </dgm:presLayoutVars>
      </dgm:prSet>
      <dgm:spPr/>
    </dgm:pt>
    <dgm:pt modelId="{5B66B66F-C4E9-43F8-B327-6DB21B19BC16}" type="pres">
      <dgm:prSet presAssocID="{B7FD9498-6B84-41D5-96D3-3FB81DE0BA25}" presName="node" presStyleLbl="node1" presStyleIdx="0" presStyleCnt="8">
        <dgm:presLayoutVars>
          <dgm:bulletEnabled val="1"/>
        </dgm:presLayoutVars>
      </dgm:prSet>
      <dgm:spPr/>
    </dgm:pt>
    <dgm:pt modelId="{BBCEACFF-FB84-4528-BEB8-455339CFC62C}" type="pres">
      <dgm:prSet presAssocID="{71641815-827E-47AF-9A01-4F22F7CB8631}" presName="sibTrans" presStyleLbl="sibTrans2D1" presStyleIdx="0" presStyleCnt="7"/>
      <dgm:spPr/>
    </dgm:pt>
    <dgm:pt modelId="{0135361C-3BC2-42E2-BB69-8DCC92D2B88C}" type="pres">
      <dgm:prSet presAssocID="{71641815-827E-47AF-9A01-4F22F7CB8631}" presName="connectorText" presStyleLbl="sibTrans2D1" presStyleIdx="0" presStyleCnt="7"/>
      <dgm:spPr/>
    </dgm:pt>
    <dgm:pt modelId="{77DB9DF6-82BB-4D7E-916A-B429CDC4C285}" type="pres">
      <dgm:prSet presAssocID="{8FD36DCB-3D4E-4458-B10D-FAA765C0E548}" presName="node" presStyleLbl="node1" presStyleIdx="1" presStyleCnt="8">
        <dgm:presLayoutVars>
          <dgm:bulletEnabled val="1"/>
        </dgm:presLayoutVars>
      </dgm:prSet>
      <dgm:spPr/>
    </dgm:pt>
    <dgm:pt modelId="{E08D463C-0DE7-409F-AB01-994260E082AF}" type="pres">
      <dgm:prSet presAssocID="{AE58A237-670B-4654-BABA-5B493A9E7077}" presName="sibTrans" presStyleLbl="sibTrans2D1" presStyleIdx="1" presStyleCnt="7"/>
      <dgm:spPr/>
    </dgm:pt>
    <dgm:pt modelId="{2686AEFB-C728-4D8E-978B-B603AF3C1F68}" type="pres">
      <dgm:prSet presAssocID="{AE58A237-670B-4654-BABA-5B493A9E7077}" presName="connectorText" presStyleLbl="sibTrans2D1" presStyleIdx="1" presStyleCnt="7"/>
      <dgm:spPr/>
    </dgm:pt>
    <dgm:pt modelId="{F60F0083-8B3B-474C-BDB2-069190AFE352}" type="pres">
      <dgm:prSet presAssocID="{4F91EAF8-E374-4D73-B19A-407FA8751FE2}" presName="node" presStyleLbl="node1" presStyleIdx="2" presStyleCnt="8" custLinFactNeighborX="6197" custLinFactNeighborY="-230">
        <dgm:presLayoutVars>
          <dgm:bulletEnabled val="1"/>
        </dgm:presLayoutVars>
      </dgm:prSet>
      <dgm:spPr/>
    </dgm:pt>
    <dgm:pt modelId="{D98F807D-6490-407E-8C77-822C0C13B568}" type="pres">
      <dgm:prSet presAssocID="{7C6BCBC7-769E-4319-8515-34898F016BA7}" presName="sibTrans" presStyleLbl="sibTrans2D1" presStyleIdx="2" presStyleCnt="7"/>
      <dgm:spPr/>
    </dgm:pt>
    <dgm:pt modelId="{6EA30E00-C4D8-47A6-B30D-DC3F197FF172}" type="pres">
      <dgm:prSet presAssocID="{7C6BCBC7-769E-4319-8515-34898F016BA7}" presName="connectorText" presStyleLbl="sibTrans2D1" presStyleIdx="2" presStyleCnt="7"/>
      <dgm:spPr/>
    </dgm:pt>
    <dgm:pt modelId="{F8664EC1-007A-4A58-87D3-54BE9453974C}" type="pres">
      <dgm:prSet presAssocID="{7D6306CE-E10D-4440-BA16-D59087C64B76}" presName="node" presStyleLbl="node1" presStyleIdx="3" presStyleCnt="8">
        <dgm:presLayoutVars>
          <dgm:bulletEnabled val="1"/>
        </dgm:presLayoutVars>
      </dgm:prSet>
      <dgm:spPr/>
    </dgm:pt>
    <dgm:pt modelId="{76DC8109-BFFE-4FC0-88AC-A6CD76C2208E}" type="pres">
      <dgm:prSet presAssocID="{736870CC-EA84-4C3D-8681-DB3203657317}" presName="sibTrans" presStyleLbl="sibTrans2D1" presStyleIdx="3" presStyleCnt="7"/>
      <dgm:spPr/>
    </dgm:pt>
    <dgm:pt modelId="{58BA4C73-370F-4B37-81E8-030487846D57}" type="pres">
      <dgm:prSet presAssocID="{736870CC-EA84-4C3D-8681-DB3203657317}" presName="connectorText" presStyleLbl="sibTrans2D1" presStyleIdx="3" presStyleCnt="7"/>
      <dgm:spPr/>
    </dgm:pt>
    <dgm:pt modelId="{8F1924C8-5CAC-49E0-8EAC-A000841BEF16}" type="pres">
      <dgm:prSet presAssocID="{265245B6-638D-4BC5-9D75-9F151E5DA3C1}" presName="node" presStyleLbl="node1" presStyleIdx="4" presStyleCnt="8">
        <dgm:presLayoutVars>
          <dgm:bulletEnabled val="1"/>
        </dgm:presLayoutVars>
      </dgm:prSet>
      <dgm:spPr/>
    </dgm:pt>
    <dgm:pt modelId="{BF1DDF8D-6E06-4E4F-818B-AA06BFBE565C}" type="pres">
      <dgm:prSet presAssocID="{8E07C4AC-1F2F-4FCB-9CA2-45814893369D}" presName="sibTrans" presStyleLbl="sibTrans2D1" presStyleIdx="4" presStyleCnt="7"/>
      <dgm:spPr/>
    </dgm:pt>
    <dgm:pt modelId="{CDFF29EF-969C-41BF-976A-2F4D9ECC6700}" type="pres">
      <dgm:prSet presAssocID="{8E07C4AC-1F2F-4FCB-9CA2-45814893369D}" presName="connectorText" presStyleLbl="sibTrans2D1" presStyleIdx="4" presStyleCnt="7"/>
      <dgm:spPr/>
    </dgm:pt>
    <dgm:pt modelId="{16399C4D-BE76-4DF0-BC6D-A8D970C827FD}" type="pres">
      <dgm:prSet presAssocID="{E20CE18F-951E-41E3-92C6-85EF780F4DF0}" presName="node" presStyleLbl="node1" presStyleIdx="5" presStyleCnt="8">
        <dgm:presLayoutVars>
          <dgm:bulletEnabled val="1"/>
        </dgm:presLayoutVars>
      </dgm:prSet>
      <dgm:spPr/>
    </dgm:pt>
    <dgm:pt modelId="{D58B4520-640D-445C-AB8A-16AD29412755}" type="pres">
      <dgm:prSet presAssocID="{CA7F0124-705F-46C8-AD62-2017D2911A93}" presName="sibTrans" presStyleLbl="sibTrans2D1" presStyleIdx="5" presStyleCnt="7"/>
      <dgm:spPr/>
    </dgm:pt>
    <dgm:pt modelId="{2F5C1DA4-D129-46BF-B866-F7E5CED87EF5}" type="pres">
      <dgm:prSet presAssocID="{CA7F0124-705F-46C8-AD62-2017D2911A93}" presName="connectorText" presStyleLbl="sibTrans2D1" presStyleIdx="5" presStyleCnt="7"/>
      <dgm:spPr/>
    </dgm:pt>
    <dgm:pt modelId="{90F25008-67B8-4038-AD99-95FC49E19163}" type="pres">
      <dgm:prSet presAssocID="{D19F3C61-F7CC-4243-9FC4-08DC6AD87557}" presName="node" presStyleLbl="node1" presStyleIdx="6" presStyleCnt="8">
        <dgm:presLayoutVars>
          <dgm:bulletEnabled val="1"/>
        </dgm:presLayoutVars>
      </dgm:prSet>
      <dgm:spPr/>
    </dgm:pt>
    <dgm:pt modelId="{03F75329-6A95-448B-B591-0515195B443D}" type="pres">
      <dgm:prSet presAssocID="{63580703-3F87-4C03-8403-158B915D8590}" presName="sibTrans" presStyleLbl="sibTrans2D1" presStyleIdx="6" presStyleCnt="7"/>
      <dgm:spPr/>
    </dgm:pt>
    <dgm:pt modelId="{268E0F89-AFA7-451F-99E7-1379058B8032}" type="pres">
      <dgm:prSet presAssocID="{63580703-3F87-4C03-8403-158B915D8590}" presName="connectorText" presStyleLbl="sibTrans2D1" presStyleIdx="6" presStyleCnt="7"/>
      <dgm:spPr/>
    </dgm:pt>
    <dgm:pt modelId="{E1AB1D46-B8CE-4695-80CB-B6C7E04DE949}" type="pres">
      <dgm:prSet presAssocID="{E74A2736-3F2A-4F4D-B7F8-1C4F7EF47FA2}" presName="node" presStyleLbl="node1" presStyleIdx="7" presStyleCnt="8">
        <dgm:presLayoutVars>
          <dgm:bulletEnabled val="1"/>
        </dgm:presLayoutVars>
      </dgm:prSet>
      <dgm:spPr/>
    </dgm:pt>
  </dgm:ptLst>
  <dgm:cxnLst>
    <dgm:cxn modelId="{99A0BC00-B6BF-482D-A648-B0C5FA71709E}" type="presOf" srcId="{CA7F0124-705F-46C8-AD62-2017D2911A93}" destId="{D58B4520-640D-445C-AB8A-16AD29412755}" srcOrd="0" destOrd="0" presId="urn:microsoft.com/office/officeart/2005/8/layout/process5"/>
    <dgm:cxn modelId="{EAAF4C05-2022-4565-BDF9-FB6BC1233FFE}" type="presOf" srcId="{71641815-827E-47AF-9A01-4F22F7CB8631}" destId="{BBCEACFF-FB84-4528-BEB8-455339CFC62C}" srcOrd="0" destOrd="0" presId="urn:microsoft.com/office/officeart/2005/8/layout/process5"/>
    <dgm:cxn modelId="{B9DCEB07-BE12-4319-B3E6-0C0EC7A4A187}" type="presOf" srcId="{E20CE18F-951E-41E3-92C6-85EF780F4DF0}" destId="{16399C4D-BE76-4DF0-BC6D-A8D970C827FD}" srcOrd="0" destOrd="0" presId="urn:microsoft.com/office/officeart/2005/8/layout/process5"/>
    <dgm:cxn modelId="{12760416-1F46-4351-ABAD-08272784313E}" srcId="{3DDBECC9-41BD-4D5B-9E14-22B5700D36E2}" destId="{8FD36DCB-3D4E-4458-B10D-FAA765C0E548}" srcOrd="1" destOrd="0" parTransId="{438F9111-6ECE-4DAA-B271-B1A621182DA2}" sibTransId="{AE58A237-670B-4654-BABA-5B493A9E7077}"/>
    <dgm:cxn modelId="{C9277019-1E85-4B47-81B3-94500015B765}" type="presOf" srcId="{7C6BCBC7-769E-4319-8515-34898F016BA7}" destId="{6EA30E00-C4D8-47A6-B30D-DC3F197FF172}" srcOrd="1" destOrd="0" presId="urn:microsoft.com/office/officeart/2005/8/layout/process5"/>
    <dgm:cxn modelId="{344FDE1A-513A-4026-9678-E7F0E3B24A53}" type="presOf" srcId="{E74A2736-3F2A-4F4D-B7F8-1C4F7EF47FA2}" destId="{E1AB1D46-B8CE-4695-80CB-B6C7E04DE949}" srcOrd="0" destOrd="0" presId="urn:microsoft.com/office/officeart/2005/8/layout/process5"/>
    <dgm:cxn modelId="{E503391F-FA52-406A-B7CC-D44A3A582F36}" type="presOf" srcId="{736870CC-EA84-4C3D-8681-DB3203657317}" destId="{76DC8109-BFFE-4FC0-88AC-A6CD76C2208E}" srcOrd="0" destOrd="0" presId="urn:microsoft.com/office/officeart/2005/8/layout/process5"/>
    <dgm:cxn modelId="{9E25DD27-3ABA-40DA-9574-72DAF07C8B8C}" type="presOf" srcId="{B7FD9498-6B84-41D5-96D3-3FB81DE0BA25}" destId="{5B66B66F-C4E9-43F8-B327-6DB21B19BC16}" srcOrd="0" destOrd="0" presId="urn:microsoft.com/office/officeart/2005/8/layout/process5"/>
    <dgm:cxn modelId="{66D3872B-ADD7-4E1D-A414-20D1DAB2EFA1}" type="presOf" srcId="{CA7F0124-705F-46C8-AD62-2017D2911A93}" destId="{2F5C1DA4-D129-46BF-B866-F7E5CED87EF5}" srcOrd="1" destOrd="0" presId="urn:microsoft.com/office/officeart/2005/8/layout/process5"/>
    <dgm:cxn modelId="{15826639-3709-4551-B617-F5BBA6D48D9E}" srcId="{3DDBECC9-41BD-4D5B-9E14-22B5700D36E2}" destId="{4F91EAF8-E374-4D73-B19A-407FA8751FE2}" srcOrd="2" destOrd="0" parTransId="{0A9E4439-8890-4DD3-A180-D4C15F8DB9AF}" sibTransId="{7C6BCBC7-769E-4319-8515-34898F016BA7}"/>
    <dgm:cxn modelId="{E8B51A3C-EE9B-4A23-A3AF-377BF973A05E}" type="presOf" srcId="{7C6BCBC7-769E-4319-8515-34898F016BA7}" destId="{D98F807D-6490-407E-8C77-822C0C13B568}" srcOrd="0" destOrd="0" presId="urn:microsoft.com/office/officeart/2005/8/layout/process5"/>
    <dgm:cxn modelId="{7B5FC15E-6555-4DE7-A887-AD154ED2C932}" type="presOf" srcId="{8FD36DCB-3D4E-4458-B10D-FAA765C0E548}" destId="{77DB9DF6-82BB-4D7E-916A-B429CDC4C285}" srcOrd="0" destOrd="0" presId="urn:microsoft.com/office/officeart/2005/8/layout/process5"/>
    <dgm:cxn modelId="{ECA75F46-8A33-499E-A66F-EF194D3F40B2}" type="presOf" srcId="{4F91EAF8-E374-4D73-B19A-407FA8751FE2}" destId="{F60F0083-8B3B-474C-BDB2-069190AFE352}" srcOrd="0" destOrd="0" presId="urn:microsoft.com/office/officeart/2005/8/layout/process5"/>
    <dgm:cxn modelId="{07A0D96C-85B6-42DF-AB65-6D0AE08A79B3}" srcId="{3DDBECC9-41BD-4D5B-9E14-22B5700D36E2}" destId="{D19F3C61-F7CC-4243-9FC4-08DC6AD87557}" srcOrd="6" destOrd="0" parTransId="{A2CBF2BA-9E89-4220-81A3-CCFE53AC91BB}" sibTransId="{63580703-3F87-4C03-8403-158B915D8590}"/>
    <dgm:cxn modelId="{49B2564E-6220-418D-A5AF-37B395681F30}" type="presOf" srcId="{8E07C4AC-1F2F-4FCB-9CA2-45814893369D}" destId="{BF1DDF8D-6E06-4E4F-818B-AA06BFBE565C}" srcOrd="0" destOrd="0" presId="urn:microsoft.com/office/officeart/2005/8/layout/process5"/>
    <dgm:cxn modelId="{25605072-3F91-42F6-A909-905458578549}" type="presOf" srcId="{63580703-3F87-4C03-8403-158B915D8590}" destId="{03F75329-6A95-448B-B591-0515195B443D}" srcOrd="0" destOrd="0" presId="urn:microsoft.com/office/officeart/2005/8/layout/process5"/>
    <dgm:cxn modelId="{34F9415A-619F-4ABB-B4AC-B1A38CF20E11}" srcId="{3DDBECC9-41BD-4D5B-9E14-22B5700D36E2}" destId="{B7FD9498-6B84-41D5-96D3-3FB81DE0BA25}" srcOrd="0" destOrd="0" parTransId="{BF5E2E70-8EA3-41A8-B621-17B5FC2D5490}" sibTransId="{71641815-827E-47AF-9A01-4F22F7CB8631}"/>
    <dgm:cxn modelId="{93B6F484-1E8E-46E0-8BA5-FC3A2A93E097}" type="presOf" srcId="{736870CC-EA84-4C3D-8681-DB3203657317}" destId="{58BA4C73-370F-4B37-81E8-030487846D57}" srcOrd="1" destOrd="0" presId="urn:microsoft.com/office/officeart/2005/8/layout/process5"/>
    <dgm:cxn modelId="{7040DF99-09DB-4440-9932-CC1330DABFCF}" type="presOf" srcId="{D19F3C61-F7CC-4243-9FC4-08DC6AD87557}" destId="{90F25008-67B8-4038-AD99-95FC49E19163}" srcOrd="0" destOrd="0" presId="urn:microsoft.com/office/officeart/2005/8/layout/process5"/>
    <dgm:cxn modelId="{9A5B219A-3562-4E92-8F74-C19529EAC046}" type="presOf" srcId="{71641815-827E-47AF-9A01-4F22F7CB8631}" destId="{0135361C-3BC2-42E2-BB69-8DCC92D2B88C}" srcOrd="1" destOrd="0" presId="urn:microsoft.com/office/officeart/2005/8/layout/process5"/>
    <dgm:cxn modelId="{32B1289F-9BE5-49B2-82A5-7257948913EB}" type="presOf" srcId="{AE58A237-670B-4654-BABA-5B493A9E7077}" destId="{2686AEFB-C728-4D8E-978B-B603AF3C1F68}" srcOrd="1" destOrd="0" presId="urn:microsoft.com/office/officeart/2005/8/layout/process5"/>
    <dgm:cxn modelId="{51AD57CE-4571-43F3-BAD0-B304CCE7870B}" type="presOf" srcId="{7D6306CE-E10D-4440-BA16-D59087C64B76}" destId="{F8664EC1-007A-4A58-87D3-54BE9453974C}" srcOrd="0" destOrd="0" presId="urn:microsoft.com/office/officeart/2005/8/layout/process5"/>
    <dgm:cxn modelId="{7B5D12D2-B1E1-4B6E-AB1F-D63678544A86}" type="presOf" srcId="{AE58A237-670B-4654-BABA-5B493A9E7077}" destId="{E08D463C-0DE7-409F-AB01-994260E082AF}" srcOrd="0" destOrd="0" presId="urn:microsoft.com/office/officeart/2005/8/layout/process5"/>
    <dgm:cxn modelId="{B90130D2-F7EB-44C6-9914-F0C985EF8475}" srcId="{3DDBECC9-41BD-4D5B-9E14-22B5700D36E2}" destId="{265245B6-638D-4BC5-9D75-9F151E5DA3C1}" srcOrd="4" destOrd="0" parTransId="{9832ACC8-E68C-47B6-BFA3-62862AF90D7A}" sibTransId="{8E07C4AC-1F2F-4FCB-9CA2-45814893369D}"/>
    <dgm:cxn modelId="{0E17B6DD-B4A1-4316-BAB6-8CA6423395E4}" type="presOf" srcId="{8E07C4AC-1F2F-4FCB-9CA2-45814893369D}" destId="{CDFF29EF-969C-41BF-976A-2F4D9ECC6700}" srcOrd="1" destOrd="0" presId="urn:microsoft.com/office/officeart/2005/8/layout/process5"/>
    <dgm:cxn modelId="{5DF0AFF1-4165-471D-B5F2-21447F826B50}" type="presOf" srcId="{265245B6-638D-4BC5-9D75-9F151E5DA3C1}" destId="{8F1924C8-5CAC-49E0-8EAC-A000841BEF16}" srcOrd="0" destOrd="0" presId="urn:microsoft.com/office/officeart/2005/8/layout/process5"/>
    <dgm:cxn modelId="{E512FFF4-E6A1-4895-8F28-E68AEDA59D3F}" type="presOf" srcId="{63580703-3F87-4C03-8403-158B915D8590}" destId="{268E0F89-AFA7-451F-99E7-1379058B8032}" srcOrd="1" destOrd="0" presId="urn:microsoft.com/office/officeart/2005/8/layout/process5"/>
    <dgm:cxn modelId="{351641F6-462F-4039-8DDF-DEC1D11C9353}" srcId="{3DDBECC9-41BD-4D5B-9E14-22B5700D36E2}" destId="{E74A2736-3F2A-4F4D-B7F8-1C4F7EF47FA2}" srcOrd="7" destOrd="0" parTransId="{7653B2CF-8F7E-4F62-8406-FFBDEFB6F1E9}" sibTransId="{A1E1E735-B189-4E80-B506-A8CB4946B387}"/>
    <dgm:cxn modelId="{7C22F0F7-DB49-4179-9F7D-4ABE81B68DF1}" type="presOf" srcId="{3DDBECC9-41BD-4D5B-9E14-22B5700D36E2}" destId="{38CC704D-E922-4583-9EE6-2DA2A9C9A103}" srcOrd="0" destOrd="0" presId="urn:microsoft.com/office/officeart/2005/8/layout/process5"/>
    <dgm:cxn modelId="{595242F9-5465-4A65-8F5A-485F1E894543}" srcId="{3DDBECC9-41BD-4D5B-9E14-22B5700D36E2}" destId="{E20CE18F-951E-41E3-92C6-85EF780F4DF0}" srcOrd="5" destOrd="0" parTransId="{37C485CF-C96E-49B5-B4C8-614C6BED718D}" sibTransId="{CA7F0124-705F-46C8-AD62-2017D2911A93}"/>
    <dgm:cxn modelId="{824AF0FA-DE9A-4A5C-9241-A2FAB114AFF9}" srcId="{3DDBECC9-41BD-4D5B-9E14-22B5700D36E2}" destId="{7D6306CE-E10D-4440-BA16-D59087C64B76}" srcOrd="3" destOrd="0" parTransId="{6FA7FEAF-AD05-4926-AA86-63CF2CC8BFCB}" sibTransId="{736870CC-EA84-4C3D-8681-DB3203657317}"/>
    <dgm:cxn modelId="{A38E775E-0144-4EE2-BA1C-A68D0A9C6E5F}" type="presParOf" srcId="{38CC704D-E922-4583-9EE6-2DA2A9C9A103}" destId="{5B66B66F-C4E9-43F8-B327-6DB21B19BC16}" srcOrd="0" destOrd="0" presId="urn:microsoft.com/office/officeart/2005/8/layout/process5"/>
    <dgm:cxn modelId="{09D17345-B99F-481E-A74A-65362F85A541}" type="presParOf" srcId="{38CC704D-E922-4583-9EE6-2DA2A9C9A103}" destId="{BBCEACFF-FB84-4528-BEB8-455339CFC62C}" srcOrd="1" destOrd="0" presId="urn:microsoft.com/office/officeart/2005/8/layout/process5"/>
    <dgm:cxn modelId="{E4446331-6ADE-4F36-B610-2CBDF7B89C22}" type="presParOf" srcId="{BBCEACFF-FB84-4528-BEB8-455339CFC62C}" destId="{0135361C-3BC2-42E2-BB69-8DCC92D2B88C}" srcOrd="0" destOrd="0" presId="urn:microsoft.com/office/officeart/2005/8/layout/process5"/>
    <dgm:cxn modelId="{386194E3-8F76-40CE-B87B-562BEB2C905B}" type="presParOf" srcId="{38CC704D-E922-4583-9EE6-2DA2A9C9A103}" destId="{77DB9DF6-82BB-4D7E-916A-B429CDC4C285}" srcOrd="2" destOrd="0" presId="urn:microsoft.com/office/officeart/2005/8/layout/process5"/>
    <dgm:cxn modelId="{B581B222-4F50-4011-8F86-D8F8927CB042}" type="presParOf" srcId="{38CC704D-E922-4583-9EE6-2DA2A9C9A103}" destId="{E08D463C-0DE7-409F-AB01-994260E082AF}" srcOrd="3" destOrd="0" presId="urn:microsoft.com/office/officeart/2005/8/layout/process5"/>
    <dgm:cxn modelId="{07BC654F-DB79-49E9-89C7-F314E65C3C05}" type="presParOf" srcId="{E08D463C-0DE7-409F-AB01-994260E082AF}" destId="{2686AEFB-C728-4D8E-978B-B603AF3C1F68}" srcOrd="0" destOrd="0" presId="urn:microsoft.com/office/officeart/2005/8/layout/process5"/>
    <dgm:cxn modelId="{5DCB9EE4-7887-444E-8AED-6D81F1970310}" type="presParOf" srcId="{38CC704D-E922-4583-9EE6-2DA2A9C9A103}" destId="{F60F0083-8B3B-474C-BDB2-069190AFE352}" srcOrd="4" destOrd="0" presId="urn:microsoft.com/office/officeart/2005/8/layout/process5"/>
    <dgm:cxn modelId="{2CFF945B-75A4-4873-99DD-E7D766EE2328}" type="presParOf" srcId="{38CC704D-E922-4583-9EE6-2DA2A9C9A103}" destId="{D98F807D-6490-407E-8C77-822C0C13B568}" srcOrd="5" destOrd="0" presId="urn:microsoft.com/office/officeart/2005/8/layout/process5"/>
    <dgm:cxn modelId="{3632DFBF-64D5-4F32-8EA0-3D874FE25933}" type="presParOf" srcId="{D98F807D-6490-407E-8C77-822C0C13B568}" destId="{6EA30E00-C4D8-47A6-B30D-DC3F197FF172}" srcOrd="0" destOrd="0" presId="urn:microsoft.com/office/officeart/2005/8/layout/process5"/>
    <dgm:cxn modelId="{252308D0-62C5-4C9E-B839-BE4DA2423C90}" type="presParOf" srcId="{38CC704D-E922-4583-9EE6-2DA2A9C9A103}" destId="{F8664EC1-007A-4A58-87D3-54BE9453974C}" srcOrd="6" destOrd="0" presId="urn:microsoft.com/office/officeart/2005/8/layout/process5"/>
    <dgm:cxn modelId="{F0C13199-917F-429A-A280-8B816459D148}" type="presParOf" srcId="{38CC704D-E922-4583-9EE6-2DA2A9C9A103}" destId="{76DC8109-BFFE-4FC0-88AC-A6CD76C2208E}" srcOrd="7" destOrd="0" presId="urn:microsoft.com/office/officeart/2005/8/layout/process5"/>
    <dgm:cxn modelId="{FB01D7C3-0996-45D2-9F67-5DEEEAC0B42E}" type="presParOf" srcId="{76DC8109-BFFE-4FC0-88AC-A6CD76C2208E}" destId="{58BA4C73-370F-4B37-81E8-030487846D57}" srcOrd="0" destOrd="0" presId="urn:microsoft.com/office/officeart/2005/8/layout/process5"/>
    <dgm:cxn modelId="{A57170DE-389E-4A30-9A10-E453750375A6}" type="presParOf" srcId="{38CC704D-E922-4583-9EE6-2DA2A9C9A103}" destId="{8F1924C8-5CAC-49E0-8EAC-A000841BEF16}" srcOrd="8" destOrd="0" presId="urn:microsoft.com/office/officeart/2005/8/layout/process5"/>
    <dgm:cxn modelId="{36D8D6E6-33CC-4DAB-8DA6-3A3AA6ECF766}" type="presParOf" srcId="{38CC704D-E922-4583-9EE6-2DA2A9C9A103}" destId="{BF1DDF8D-6E06-4E4F-818B-AA06BFBE565C}" srcOrd="9" destOrd="0" presId="urn:microsoft.com/office/officeart/2005/8/layout/process5"/>
    <dgm:cxn modelId="{579DDB7F-256D-49CE-83A2-E4E3B5727AC9}" type="presParOf" srcId="{BF1DDF8D-6E06-4E4F-818B-AA06BFBE565C}" destId="{CDFF29EF-969C-41BF-976A-2F4D9ECC6700}" srcOrd="0" destOrd="0" presId="urn:microsoft.com/office/officeart/2005/8/layout/process5"/>
    <dgm:cxn modelId="{A82E9F9D-04D2-48BB-95EB-A95BA6F6E3CD}" type="presParOf" srcId="{38CC704D-E922-4583-9EE6-2DA2A9C9A103}" destId="{16399C4D-BE76-4DF0-BC6D-A8D970C827FD}" srcOrd="10" destOrd="0" presId="urn:microsoft.com/office/officeart/2005/8/layout/process5"/>
    <dgm:cxn modelId="{FAAD5A90-63DE-4E4A-B2B8-AF5754679B5A}" type="presParOf" srcId="{38CC704D-E922-4583-9EE6-2DA2A9C9A103}" destId="{D58B4520-640D-445C-AB8A-16AD29412755}" srcOrd="11" destOrd="0" presId="urn:microsoft.com/office/officeart/2005/8/layout/process5"/>
    <dgm:cxn modelId="{55BA5A4E-9645-4A41-B3BD-A93B8C773590}" type="presParOf" srcId="{D58B4520-640D-445C-AB8A-16AD29412755}" destId="{2F5C1DA4-D129-46BF-B866-F7E5CED87EF5}" srcOrd="0" destOrd="0" presId="urn:microsoft.com/office/officeart/2005/8/layout/process5"/>
    <dgm:cxn modelId="{6DD1BBEB-ACD4-4DFB-BD3C-9C76841DAE28}" type="presParOf" srcId="{38CC704D-E922-4583-9EE6-2DA2A9C9A103}" destId="{90F25008-67B8-4038-AD99-95FC49E19163}" srcOrd="12" destOrd="0" presId="urn:microsoft.com/office/officeart/2005/8/layout/process5"/>
    <dgm:cxn modelId="{2B90DDEA-1F4C-48C7-BE12-E0181BAF50C5}" type="presParOf" srcId="{38CC704D-E922-4583-9EE6-2DA2A9C9A103}" destId="{03F75329-6A95-448B-B591-0515195B443D}" srcOrd="13" destOrd="0" presId="urn:microsoft.com/office/officeart/2005/8/layout/process5"/>
    <dgm:cxn modelId="{9613E253-A300-4123-8143-BF2901351F39}" type="presParOf" srcId="{03F75329-6A95-448B-B591-0515195B443D}" destId="{268E0F89-AFA7-451F-99E7-1379058B8032}" srcOrd="0" destOrd="0" presId="urn:microsoft.com/office/officeart/2005/8/layout/process5"/>
    <dgm:cxn modelId="{9AD81018-0004-4AA3-B3FE-973266EAD7DA}" type="presParOf" srcId="{38CC704D-E922-4583-9EE6-2DA2A9C9A103}" destId="{E1AB1D46-B8CE-4695-80CB-B6C7E04DE949}"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38B9F-183C-4DD7-B1DE-A34E492D5C98}" type="doc">
      <dgm:prSet loTypeId="urn:microsoft.com/office/officeart/2005/8/layout/process5" loCatId="process" qsTypeId="urn:microsoft.com/office/officeart/2005/8/quickstyle/3d1" qsCatId="3D" csTypeId="urn:microsoft.com/office/officeart/2005/8/colors/accent1_2" csCatId="accent1" phldr="1"/>
      <dgm:spPr/>
      <dgm:t>
        <a:bodyPr/>
        <a:lstStyle/>
        <a:p>
          <a:endParaRPr lang="en-GB"/>
        </a:p>
      </dgm:t>
    </dgm:pt>
    <dgm:pt modelId="{72606DF9-F0B9-4164-987E-3E61191F9F15}">
      <dgm:prSet phldrT="[Text]"/>
      <dgm:spPr/>
      <dgm:t>
        <a:bodyPr/>
        <a:lstStyle/>
        <a:p>
          <a:r>
            <a:rPr lang="en-GB" b="1" i="0" dirty="0"/>
            <a:t>Request the Falcon9 Launch Wiki page from its URL</a:t>
          </a:r>
          <a:endParaRPr lang="en-GB" dirty="0"/>
        </a:p>
      </dgm:t>
    </dgm:pt>
    <dgm:pt modelId="{D842FA07-4E8E-4247-A8BE-C6DD10D054E0}" type="parTrans" cxnId="{9C5F01E6-5ED2-475F-87EA-D23042C3351B}">
      <dgm:prSet/>
      <dgm:spPr/>
      <dgm:t>
        <a:bodyPr/>
        <a:lstStyle/>
        <a:p>
          <a:endParaRPr lang="en-GB"/>
        </a:p>
      </dgm:t>
    </dgm:pt>
    <dgm:pt modelId="{7203073E-D917-485C-A41A-488690D4EA56}" type="sibTrans" cxnId="{9C5F01E6-5ED2-475F-87EA-D23042C3351B}">
      <dgm:prSet/>
      <dgm:spPr/>
      <dgm:t>
        <a:bodyPr/>
        <a:lstStyle/>
        <a:p>
          <a:endParaRPr lang="en-GB"/>
        </a:p>
      </dgm:t>
    </dgm:pt>
    <dgm:pt modelId="{D3865CA4-DAC4-48F5-8AAE-70061C21B013}">
      <dgm:prSet phldrT="[Text]"/>
      <dgm:spPr/>
      <dgm:t>
        <a:bodyPr/>
        <a:lstStyle/>
        <a:p>
          <a:r>
            <a:rPr lang="en-GB" b="0" i="0"/>
            <a:t>Create a BeautifulSoup object from the HTML respone</a:t>
          </a:r>
          <a:endParaRPr lang="en-GB"/>
        </a:p>
      </dgm:t>
    </dgm:pt>
    <dgm:pt modelId="{16C6B0DD-A168-4562-B287-22C327D2DD57}" type="parTrans" cxnId="{58E6C9D9-0764-4C2D-8EE7-328A6E1FDCB8}">
      <dgm:prSet/>
      <dgm:spPr/>
      <dgm:t>
        <a:bodyPr/>
        <a:lstStyle/>
        <a:p>
          <a:endParaRPr lang="en-GB"/>
        </a:p>
      </dgm:t>
    </dgm:pt>
    <dgm:pt modelId="{61EC55CE-66B7-4071-8809-3ED764952053}" type="sibTrans" cxnId="{58E6C9D9-0764-4C2D-8EE7-328A6E1FDCB8}">
      <dgm:prSet/>
      <dgm:spPr/>
      <dgm:t>
        <a:bodyPr/>
        <a:lstStyle/>
        <a:p>
          <a:endParaRPr lang="en-GB"/>
        </a:p>
      </dgm:t>
    </dgm:pt>
    <dgm:pt modelId="{3B6CBBC2-CD0A-4705-A27D-20734499CC5C}">
      <dgm:prSet phldrT="[Text]"/>
      <dgm:spPr/>
      <dgm:t>
        <a:bodyPr/>
        <a:lstStyle/>
        <a:p>
          <a:r>
            <a:rPr lang="en-GB" b="1" i="0"/>
            <a:t>Extract all column/variable names from the HTML table header</a:t>
          </a:r>
          <a:endParaRPr lang="en-GB"/>
        </a:p>
      </dgm:t>
    </dgm:pt>
    <dgm:pt modelId="{3BBFCAEA-D060-49A8-9676-0AEDD95FB05D}" type="parTrans" cxnId="{7FCB0B7F-5DDA-4CA3-95B1-0E57F0E762BA}">
      <dgm:prSet/>
      <dgm:spPr/>
      <dgm:t>
        <a:bodyPr/>
        <a:lstStyle/>
        <a:p>
          <a:endParaRPr lang="en-GB"/>
        </a:p>
      </dgm:t>
    </dgm:pt>
    <dgm:pt modelId="{363666A3-E761-47C2-AFC6-8ECA09FF906E}" type="sibTrans" cxnId="{7FCB0B7F-5DDA-4CA3-95B1-0E57F0E762BA}">
      <dgm:prSet/>
      <dgm:spPr/>
      <dgm:t>
        <a:bodyPr/>
        <a:lstStyle/>
        <a:p>
          <a:endParaRPr lang="en-GB"/>
        </a:p>
      </dgm:t>
    </dgm:pt>
    <dgm:pt modelId="{328595D9-AEF4-4EDB-9D51-8C375E6793AD}">
      <dgm:prSet phldrT="[Text]"/>
      <dgm:spPr/>
      <dgm:t>
        <a:bodyPr/>
        <a:lstStyle/>
        <a:p>
          <a:r>
            <a:rPr lang="en-GB" b="0" i="0" dirty="0"/>
            <a:t>Create an empty dictionary with keys from the extracted column names</a:t>
          </a:r>
          <a:endParaRPr lang="en-GB" dirty="0"/>
        </a:p>
      </dgm:t>
    </dgm:pt>
    <dgm:pt modelId="{9A2A89C9-C3F8-4E01-970F-1B1E1C410670}" type="parTrans" cxnId="{6C2AD8BE-67E5-4CA2-8711-9AE3BD68DEC4}">
      <dgm:prSet/>
      <dgm:spPr/>
      <dgm:t>
        <a:bodyPr/>
        <a:lstStyle/>
        <a:p>
          <a:endParaRPr lang="en-GB"/>
        </a:p>
      </dgm:t>
    </dgm:pt>
    <dgm:pt modelId="{F0647DFC-1F56-45DB-8AE5-F92A7E44DAB1}" type="sibTrans" cxnId="{6C2AD8BE-67E5-4CA2-8711-9AE3BD68DEC4}">
      <dgm:prSet/>
      <dgm:spPr/>
      <dgm:t>
        <a:bodyPr/>
        <a:lstStyle/>
        <a:p>
          <a:endParaRPr lang="en-GB"/>
        </a:p>
      </dgm:t>
    </dgm:pt>
    <dgm:pt modelId="{8EC4563E-5FAB-42F9-AB24-F3AD81BE699E}">
      <dgm:prSet phldrT="[Text]"/>
      <dgm:spPr/>
      <dgm:t>
        <a:bodyPr/>
        <a:lstStyle/>
        <a:p>
          <a:r>
            <a:rPr lang="en-GB" b="0" i="0"/>
            <a:t>Fill up the dictionary with launch records extracted from table rows.</a:t>
          </a:r>
          <a:endParaRPr lang="en-GB"/>
        </a:p>
      </dgm:t>
    </dgm:pt>
    <dgm:pt modelId="{74B5FDFC-44D4-4262-B93B-CEA96979F2E7}" type="parTrans" cxnId="{455AAA35-9484-4574-B6B4-7AA7FA3FCD5B}">
      <dgm:prSet/>
      <dgm:spPr/>
      <dgm:t>
        <a:bodyPr/>
        <a:lstStyle/>
        <a:p>
          <a:endParaRPr lang="en-GB"/>
        </a:p>
      </dgm:t>
    </dgm:pt>
    <dgm:pt modelId="{78E66F41-CF6F-45E8-BD37-C181BD7E1B2D}" type="sibTrans" cxnId="{455AAA35-9484-4574-B6B4-7AA7FA3FCD5B}">
      <dgm:prSet/>
      <dgm:spPr/>
      <dgm:t>
        <a:bodyPr/>
        <a:lstStyle/>
        <a:p>
          <a:endParaRPr lang="en-GB"/>
        </a:p>
      </dgm:t>
    </dgm:pt>
    <dgm:pt modelId="{0B271831-0FAB-4178-992C-00E80CFB078D}">
      <dgm:prSet phldrT="[Text]"/>
      <dgm:spPr/>
      <dgm:t>
        <a:bodyPr/>
        <a:lstStyle/>
        <a:p>
          <a:r>
            <a:rPr lang="en-GB"/>
            <a:t>Convert the dictionary into a CSV dataset</a:t>
          </a:r>
        </a:p>
      </dgm:t>
    </dgm:pt>
    <dgm:pt modelId="{30EAD497-4A9F-45A3-AC94-D86F9F47B05A}" type="parTrans" cxnId="{33DA8764-F7B1-482E-8D06-2392EEB1CCAA}">
      <dgm:prSet/>
      <dgm:spPr/>
      <dgm:t>
        <a:bodyPr/>
        <a:lstStyle/>
        <a:p>
          <a:endParaRPr lang="en-GB"/>
        </a:p>
      </dgm:t>
    </dgm:pt>
    <dgm:pt modelId="{F82593D4-980A-4B4E-9A2D-3E166400F069}" type="sibTrans" cxnId="{33DA8764-F7B1-482E-8D06-2392EEB1CCAA}">
      <dgm:prSet/>
      <dgm:spPr/>
      <dgm:t>
        <a:bodyPr/>
        <a:lstStyle/>
        <a:p>
          <a:endParaRPr lang="en-GB"/>
        </a:p>
      </dgm:t>
    </dgm:pt>
    <dgm:pt modelId="{33E50D7C-ED97-4BE0-A2BF-F2688FEAF0D5}" type="pres">
      <dgm:prSet presAssocID="{F1A38B9F-183C-4DD7-B1DE-A34E492D5C98}" presName="diagram" presStyleCnt="0">
        <dgm:presLayoutVars>
          <dgm:dir/>
          <dgm:resizeHandles val="exact"/>
        </dgm:presLayoutVars>
      </dgm:prSet>
      <dgm:spPr/>
    </dgm:pt>
    <dgm:pt modelId="{69EB3EC3-689A-4C6C-9CF5-125B7D9565F7}" type="pres">
      <dgm:prSet presAssocID="{72606DF9-F0B9-4164-987E-3E61191F9F15}" presName="node" presStyleLbl="node1" presStyleIdx="0" presStyleCnt="6">
        <dgm:presLayoutVars>
          <dgm:bulletEnabled val="1"/>
        </dgm:presLayoutVars>
      </dgm:prSet>
      <dgm:spPr/>
    </dgm:pt>
    <dgm:pt modelId="{7E268CD3-7747-4C20-B918-E2E67816A034}" type="pres">
      <dgm:prSet presAssocID="{7203073E-D917-485C-A41A-488690D4EA56}" presName="sibTrans" presStyleLbl="sibTrans2D1" presStyleIdx="0" presStyleCnt="5"/>
      <dgm:spPr/>
    </dgm:pt>
    <dgm:pt modelId="{3DFF7E39-4183-4265-AD01-D205DD7EF1F6}" type="pres">
      <dgm:prSet presAssocID="{7203073E-D917-485C-A41A-488690D4EA56}" presName="connectorText" presStyleLbl="sibTrans2D1" presStyleIdx="0" presStyleCnt="5"/>
      <dgm:spPr/>
    </dgm:pt>
    <dgm:pt modelId="{29E10AFB-091A-4375-8B13-4E1D15FD2310}" type="pres">
      <dgm:prSet presAssocID="{D3865CA4-DAC4-48F5-8AAE-70061C21B013}" presName="node" presStyleLbl="node1" presStyleIdx="1" presStyleCnt="6">
        <dgm:presLayoutVars>
          <dgm:bulletEnabled val="1"/>
        </dgm:presLayoutVars>
      </dgm:prSet>
      <dgm:spPr/>
    </dgm:pt>
    <dgm:pt modelId="{7B8C6AE7-6D45-4114-BB35-10920C61EC25}" type="pres">
      <dgm:prSet presAssocID="{61EC55CE-66B7-4071-8809-3ED764952053}" presName="sibTrans" presStyleLbl="sibTrans2D1" presStyleIdx="1" presStyleCnt="5"/>
      <dgm:spPr/>
    </dgm:pt>
    <dgm:pt modelId="{2E7D4EB4-64FB-4D4A-AB78-0B26AF3703C6}" type="pres">
      <dgm:prSet presAssocID="{61EC55CE-66B7-4071-8809-3ED764952053}" presName="connectorText" presStyleLbl="sibTrans2D1" presStyleIdx="1" presStyleCnt="5"/>
      <dgm:spPr/>
    </dgm:pt>
    <dgm:pt modelId="{428C7C8B-4095-4C6E-A040-75B636EA2AF5}" type="pres">
      <dgm:prSet presAssocID="{3B6CBBC2-CD0A-4705-A27D-20734499CC5C}" presName="node" presStyleLbl="node1" presStyleIdx="2" presStyleCnt="6">
        <dgm:presLayoutVars>
          <dgm:bulletEnabled val="1"/>
        </dgm:presLayoutVars>
      </dgm:prSet>
      <dgm:spPr/>
    </dgm:pt>
    <dgm:pt modelId="{10A2A332-0004-49EB-BA10-84255ADD9194}" type="pres">
      <dgm:prSet presAssocID="{363666A3-E761-47C2-AFC6-8ECA09FF906E}" presName="sibTrans" presStyleLbl="sibTrans2D1" presStyleIdx="2" presStyleCnt="5"/>
      <dgm:spPr/>
    </dgm:pt>
    <dgm:pt modelId="{0632A0E6-09DD-4414-9866-B255461A42FA}" type="pres">
      <dgm:prSet presAssocID="{363666A3-E761-47C2-AFC6-8ECA09FF906E}" presName="connectorText" presStyleLbl="sibTrans2D1" presStyleIdx="2" presStyleCnt="5"/>
      <dgm:spPr/>
    </dgm:pt>
    <dgm:pt modelId="{82451E1E-E61C-4E9E-85DA-0498F47DF58A}" type="pres">
      <dgm:prSet presAssocID="{328595D9-AEF4-4EDB-9D51-8C375E6793AD}" presName="node" presStyleLbl="node1" presStyleIdx="3" presStyleCnt="6">
        <dgm:presLayoutVars>
          <dgm:bulletEnabled val="1"/>
        </dgm:presLayoutVars>
      </dgm:prSet>
      <dgm:spPr/>
    </dgm:pt>
    <dgm:pt modelId="{3F0DAD03-AE2B-4C17-A479-2821EB7A2784}" type="pres">
      <dgm:prSet presAssocID="{F0647DFC-1F56-45DB-8AE5-F92A7E44DAB1}" presName="sibTrans" presStyleLbl="sibTrans2D1" presStyleIdx="3" presStyleCnt="5"/>
      <dgm:spPr/>
    </dgm:pt>
    <dgm:pt modelId="{4ADFC737-8A1D-4D2A-8AF6-4BB73C60467B}" type="pres">
      <dgm:prSet presAssocID="{F0647DFC-1F56-45DB-8AE5-F92A7E44DAB1}" presName="connectorText" presStyleLbl="sibTrans2D1" presStyleIdx="3" presStyleCnt="5"/>
      <dgm:spPr/>
    </dgm:pt>
    <dgm:pt modelId="{113B4D51-01A3-4A40-941A-1BA08B2A3A70}" type="pres">
      <dgm:prSet presAssocID="{8EC4563E-5FAB-42F9-AB24-F3AD81BE699E}" presName="node" presStyleLbl="node1" presStyleIdx="4" presStyleCnt="6">
        <dgm:presLayoutVars>
          <dgm:bulletEnabled val="1"/>
        </dgm:presLayoutVars>
      </dgm:prSet>
      <dgm:spPr/>
    </dgm:pt>
    <dgm:pt modelId="{FD9AB3FD-DC55-406A-9D6C-9E3AE0F19728}" type="pres">
      <dgm:prSet presAssocID="{78E66F41-CF6F-45E8-BD37-C181BD7E1B2D}" presName="sibTrans" presStyleLbl="sibTrans2D1" presStyleIdx="4" presStyleCnt="5"/>
      <dgm:spPr/>
    </dgm:pt>
    <dgm:pt modelId="{7F241A0E-3D59-4D08-8EED-B2B716E69990}" type="pres">
      <dgm:prSet presAssocID="{78E66F41-CF6F-45E8-BD37-C181BD7E1B2D}" presName="connectorText" presStyleLbl="sibTrans2D1" presStyleIdx="4" presStyleCnt="5"/>
      <dgm:spPr/>
    </dgm:pt>
    <dgm:pt modelId="{839D27CC-E22D-491F-B470-FEB941225F1F}" type="pres">
      <dgm:prSet presAssocID="{0B271831-0FAB-4178-992C-00E80CFB078D}" presName="node" presStyleLbl="node1" presStyleIdx="5" presStyleCnt="6">
        <dgm:presLayoutVars>
          <dgm:bulletEnabled val="1"/>
        </dgm:presLayoutVars>
      </dgm:prSet>
      <dgm:spPr/>
    </dgm:pt>
  </dgm:ptLst>
  <dgm:cxnLst>
    <dgm:cxn modelId="{626FA000-6081-42F9-9F63-1D73CC47D6B9}" type="presOf" srcId="{7203073E-D917-485C-A41A-488690D4EA56}" destId="{3DFF7E39-4183-4265-AD01-D205DD7EF1F6}" srcOrd="1" destOrd="0" presId="urn:microsoft.com/office/officeart/2005/8/layout/process5"/>
    <dgm:cxn modelId="{6BC0CA13-AB4C-43FA-B6C7-68AB2708E5A3}" type="presOf" srcId="{F0647DFC-1F56-45DB-8AE5-F92A7E44DAB1}" destId="{4ADFC737-8A1D-4D2A-8AF6-4BB73C60467B}" srcOrd="1" destOrd="0" presId="urn:microsoft.com/office/officeart/2005/8/layout/process5"/>
    <dgm:cxn modelId="{DF9A4F15-8C45-4B2C-84ED-6DCE6251E53B}" type="presOf" srcId="{F0647DFC-1F56-45DB-8AE5-F92A7E44DAB1}" destId="{3F0DAD03-AE2B-4C17-A479-2821EB7A2784}" srcOrd="0" destOrd="0" presId="urn:microsoft.com/office/officeart/2005/8/layout/process5"/>
    <dgm:cxn modelId="{2C6E9C35-13EA-4B26-A251-1350AB4E5848}" type="presOf" srcId="{61EC55CE-66B7-4071-8809-3ED764952053}" destId="{2E7D4EB4-64FB-4D4A-AB78-0B26AF3703C6}" srcOrd="1" destOrd="0" presId="urn:microsoft.com/office/officeart/2005/8/layout/process5"/>
    <dgm:cxn modelId="{455AAA35-9484-4574-B6B4-7AA7FA3FCD5B}" srcId="{F1A38B9F-183C-4DD7-B1DE-A34E492D5C98}" destId="{8EC4563E-5FAB-42F9-AB24-F3AD81BE699E}" srcOrd="4" destOrd="0" parTransId="{74B5FDFC-44D4-4262-B93B-CEA96979F2E7}" sibTransId="{78E66F41-CF6F-45E8-BD37-C181BD7E1B2D}"/>
    <dgm:cxn modelId="{189DCE5B-197B-49C9-8880-727AB8FD5626}" type="presOf" srcId="{8EC4563E-5FAB-42F9-AB24-F3AD81BE699E}" destId="{113B4D51-01A3-4A40-941A-1BA08B2A3A70}" srcOrd="0" destOrd="0" presId="urn:microsoft.com/office/officeart/2005/8/layout/process5"/>
    <dgm:cxn modelId="{33DA8764-F7B1-482E-8D06-2392EEB1CCAA}" srcId="{F1A38B9F-183C-4DD7-B1DE-A34E492D5C98}" destId="{0B271831-0FAB-4178-992C-00E80CFB078D}" srcOrd="5" destOrd="0" parTransId="{30EAD497-4A9F-45A3-AC94-D86F9F47B05A}" sibTransId="{F82593D4-980A-4B4E-9A2D-3E166400F069}"/>
    <dgm:cxn modelId="{E9A8D34A-275D-40D0-9E80-2671B1854CCA}" type="presOf" srcId="{78E66F41-CF6F-45E8-BD37-C181BD7E1B2D}" destId="{FD9AB3FD-DC55-406A-9D6C-9E3AE0F19728}" srcOrd="0" destOrd="0" presId="urn:microsoft.com/office/officeart/2005/8/layout/process5"/>
    <dgm:cxn modelId="{7FCB0B7F-5DDA-4CA3-95B1-0E57F0E762BA}" srcId="{F1A38B9F-183C-4DD7-B1DE-A34E492D5C98}" destId="{3B6CBBC2-CD0A-4705-A27D-20734499CC5C}" srcOrd="2" destOrd="0" parTransId="{3BBFCAEA-D060-49A8-9676-0AEDD95FB05D}" sibTransId="{363666A3-E761-47C2-AFC6-8ECA09FF906E}"/>
    <dgm:cxn modelId="{F1BB818D-7C7A-425B-AC32-87C07F55F45B}" type="presOf" srcId="{D3865CA4-DAC4-48F5-8AAE-70061C21B013}" destId="{29E10AFB-091A-4375-8B13-4E1D15FD2310}" srcOrd="0" destOrd="0" presId="urn:microsoft.com/office/officeart/2005/8/layout/process5"/>
    <dgm:cxn modelId="{9616D99E-665C-43EC-98CA-14E6E28CAF8F}" type="presOf" srcId="{363666A3-E761-47C2-AFC6-8ECA09FF906E}" destId="{0632A0E6-09DD-4414-9866-B255461A42FA}" srcOrd="1" destOrd="0" presId="urn:microsoft.com/office/officeart/2005/8/layout/process5"/>
    <dgm:cxn modelId="{26CD6FA8-EC54-41E5-86BB-6027F8290A9F}" type="presOf" srcId="{328595D9-AEF4-4EDB-9D51-8C375E6793AD}" destId="{82451E1E-E61C-4E9E-85DA-0498F47DF58A}" srcOrd="0" destOrd="0" presId="urn:microsoft.com/office/officeart/2005/8/layout/process5"/>
    <dgm:cxn modelId="{5ADE8FA9-0DCC-4223-AB86-4479F73B52BE}" type="presOf" srcId="{7203073E-D917-485C-A41A-488690D4EA56}" destId="{7E268CD3-7747-4C20-B918-E2E67816A034}" srcOrd="0" destOrd="0" presId="urn:microsoft.com/office/officeart/2005/8/layout/process5"/>
    <dgm:cxn modelId="{805F86AA-470A-4DC6-87E0-1266AD92D406}" type="presOf" srcId="{0B271831-0FAB-4178-992C-00E80CFB078D}" destId="{839D27CC-E22D-491F-B470-FEB941225F1F}" srcOrd="0" destOrd="0" presId="urn:microsoft.com/office/officeart/2005/8/layout/process5"/>
    <dgm:cxn modelId="{A54AFDBB-8FC6-4CAE-990D-2F128B59A974}" type="presOf" srcId="{3B6CBBC2-CD0A-4705-A27D-20734499CC5C}" destId="{428C7C8B-4095-4C6E-A040-75B636EA2AF5}" srcOrd="0" destOrd="0" presId="urn:microsoft.com/office/officeart/2005/8/layout/process5"/>
    <dgm:cxn modelId="{6C2AD8BE-67E5-4CA2-8711-9AE3BD68DEC4}" srcId="{F1A38B9F-183C-4DD7-B1DE-A34E492D5C98}" destId="{328595D9-AEF4-4EDB-9D51-8C375E6793AD}" srcOrd="3" destOrd="0" parTransId="{9A2A89C9-C3F8-4E01-970F-1B1E1C410670}" sibTransId="{F0647DFC-1F56-45DB-8AE5-F92A7E44DAB1}"/>
    <dgm:cxn modelId="{42EEB8C6-7E83-48E4-BE7F-ABE03EB80127}" type="presOf" srcId="{72606DF9-F0B9-4164-987E-3E61191F9F15}" destId="{69EB3EC3-689A-4C6C-9CF5-125B7D9565F7}" srcOrd="0" destOrd="0" presId="urn:microsoft.com/office/officeart/2005/8/layout/process5"/>
    <dgm:cxn modelId="{58E6C9D9-0764-4C2D-8EE7-328A6E1FDCB8}" srcId="{F1A38B9F-183C-4DD7-B1DE-A34E492D5C98}" destId="{D3865CA4-DAC4-48F5-8AAE-70061C21B013}" srcOrd="1" destOrd="0" parTransId="{16C6B0DD-A168-4562-B287-22C327D2DD57}" sibTransId="{61EC55CE-66B7-4071-8809-3ED764952053}"/>
    <dgm:cxn modelId="{876729DF-8ECE-4BB2-AAFC-D5FC9E56A1C0}" type="presOf" srcId="{61EC55CE-66B7-4071-8809-3ED764952053}" destId="{7B8C6AE7-6D45-4114-BB35-10920C61EC25}" srcOrd="0" destOrd="0" presId="urn:microsoft.com/office/officeart/2005/8/layout/process5"/>
    <dgm:cxn modelId="{9C5F01E6-5ED2-475F-87EA-D23042C3351B}" srcId="{F1A38B9F-183C-4DD7-B1DE-A34E492D5C98}" destId="{72606DF9-F0B9-4164-987E-3E61191F9F15}" srcOrd="0" destOrd="0" parTransId="{D842FA07-4E8E-4247-A8BE-C6DD10D054E0}" sibTransId="{7203073E-D917-485C-A41A-488690D4EA56}"/>
    <dgm:cxn modelId="{F059E1EF-4519-4B12-9A33-08779B884671}" type="presOf" srcId="{F1A38B9F-183C-4DD7-B1DE-A34E492D5C98}" destId="{33E50D7C-ED97-4BE0-A2BF-F2688FEAF0D5}" srcOrd="0" destOrd="0" presId="urn:microsoft.com/office/officeart/2005/8/layout/process5"/>
    <dgm:cxn modelId="{A8D662F5-339E-44D0-992F-CAED4ADACB35}" type="presOf" srcId="{78E66F41-CF6F-45E8-BD37-C181BD7E1B2D}" destId="{7F241A0E-3D59-4D08-8EED-B2B716E69990}" srcOrd="1" destOrd="0" presId="urn:microsoft.com/office/officeart/2005/8/layout/process5"/>
    <dgm:cxn modelId="{C39B41F9-4E83-455C-A8AF-965F7A10566C}" type="presOf" srcId="{363666A3-E761-47C2-AFC6-8ECA09FF906E}" destId="{10A2A332-0004-49EB-BA10-84255ADD9194}" srcOrd="0" destOrd="0" presId="urn:microsoft.com/office/officeart/2005/8/layout/process5"/>
    <dgm:cxn modelId="{8D637978-321B-4300-B4EA-3C87B83DA0B7}" type="presParOf" srcId="{33E50D7C-ED97-4BE0-A2BF-F2688FEAF0D5}" destId="{69EB3EC3-689A-4C6C-9CF5-125B7D9565F7}" srcOrd="0" destOrd="0" presId="urn:microsoft.com/office/officeart/2005/8/layout/process5"/>
    <dgm:cxn modelId="{CCE9D0E5-6B31-4DD4-A277-3178A6B4DF8F}" type="presParOf" srcId="{33E50D7C-ED97-4BE0-A2BF-F2688FEAF0D5}" destId="{7E268CD3-7747-4C20-B918-E2E67816A034}" srcOrd="1" destOrd="0" presId="urn:microsoft.com/office/officeart/2005/8/layout/process5"/>
    <dgm:cxn modelId="{6533931B-7E2F-47CD-832D-080A02C01140}" type="presParOf" srcId="{7E268CD3-7747-4C20-B918-E2E67816A034}" destId="{3DFF7E39-4183-4265-AD01-D205DD7EF1F6}" srcOrd="0" destOrd="0" presId="urn:microsoft.com/office/officeart/2005/8/layout/process5"/>
    <dgm:cxn modelId="{F0F39C36-A33E-46D9-9496-872DA0E19565}" type="presParOf" srcId="{33E50D7C-ED97-4BE0-A2BF-F2688FEAF0D5}" destId="{29E10AFB-091A-4375-8B13-4E1D15FD2310}" srcOrd="2" destOrd="0" presId="urn:microsoft.com/office/officeart/2005/8/layout/process5"/>
    <dgm:cxn modelId="{A390515D-432D-40F3-94E4-B481C84720CA}" type="presParOf" srcId="{33E50D7C-ED97-4BE0-A2BF-F2688FEAF0D5}" destId="{7B8C6AE7-6D45-4114-BB35-10920C61EC25}" srcOrd="3" destOrd="0" presId="urn:microsoft.com/office/officeart/2005/8/layout/process5"/>
    <dgm:cxn modelId="{108D501A-160E-4E3D-8871-DAB60A1E64FA}" type="presParOf" srcId="{7B8C6AE7-6D45-4114-BB35-10920C61EC25}" destId="{2E7D4EB4-64FB-4D4A-AB78-0B26AF3703C6}" srcOrd="0" destOrd="0" presId="urn:microsoft.com/office/officeart/2005/8/layout/process5"/>
    <dgm:cxn modelId="{15507655-E82F-4A91-9535-C64F40AB69CC}" type="presParOf" srcId="{33E50D7C-ED97-4BE0-A2BF-F2688FEAF0D5}" destId="{428C7C8B-4095-4C6E-A040-75B636EA2AF5}" srcOrd="4" destOrd="0" presId="urn:microsoft.com/office/officeart/2005/8/layout/process5"/>
    <dgm:cxn modelId="{2F1D30E9-4BDC-4C07-9975-B02E2E0F921B}" type="presParOf" srcId="{33E50D7C-ED97-4BE0-A2BF-F2688FEAF0D5}" destId="{10A2A332-0004-49EB-BA10-84255ADD9194}" srcOrd="5" destOrd="0" presId="urn:microsoft.com/office/officeart/2005/8/layout/process5"/>
    <dgm:cxn modelId="{875DF5B4-1A3A-4569-9CB7-D103C0A342CA}" type="presParOf" srcId="{10A2A332-0004-49EB-BA10-84255ADD9194}" destId="{0632A0E6-09DD-4414-9866-B255461A42FA}" srcOrd="0" destOrd="0" presId="urn:microsoft.com/office/officeart/2005/8/layout/process5"/>
    <dgm:cxn modelId="{8A32B1F4-87B7-44D9-A7EA-A83545FA8032}" type="presParOf" srcId="{33E50D7C-ED97-4BE0-A2BF-F2688FEAF0D5}" destId="{82451E1E-E61C-4E9E-85DA-0498F47DF58A}" srcOrd="6" destOrd="0" presId="urn:microsoft.com/office/officeart/2005/8/layout/process5"/>
    <dgm:cxn modelId="{7B255F61-7850-4436-AA2B-4F76CB9F9482}" type="presParOf" srcId="{33E50D7C-ED97-4BE0-A2BF-F2688FEAF0D5}" destId="{3F0DAD03-AE2B-4C17-A479-2821EB7A2784}" srcOrd="7" destOrd="0" presId="urn:microsoft.com/office/officeart/2005/8/layout/process5"/>
    <dgm:cxn modelId="{310AC350-FC67-4F16-83B9-EDECE8F0BAB6}" type="presParOf" srcId="{3F0DAD03-AE2B-4C17-A479-2821EB7A2784}" destId="{4ADFC737-8A1D-4D2A-8AF6-4BB73C60467B}" srcOrd="0" destOrd="0" presId="urn:microsoft.com/office/officeart/2005/8/layout/process5"/>
    <dgm:cxn modelId="{C7783261-5C96-4B27-8D26-DB2809C89F5F}" type="presParOf" srcId="{33E50D7C-ED97-4BE0-A2BF-F2688FEAF0D5}" destId="{113B4D51-01A3-4A40-941A-1BA08B2A3A70}" srcOrd="8" destOrd="0" presId="urn:microsoft.com/office/officeart/2005/8/layout/process5"/>
    <dgm:cxn modelId="{AF74D70A-C6F5-4DF5-A9B0-C67F61447205}" type="presParOf" srcId="{33E50D7C-ED97-4BE0-A2BF-F2688FEAF0D5}" destId="{FD9AB3FD-DC55-406A-9D6C-9E3AE0F19728}" srcOrd="9" destOrd="0" presId="urn:microsoft.com/office/officeart/2005/8/layout/process5"/>
    <dgm:cxn modelId="{4E3FC37B-F6F4-42A4-BBE8-FC589FB137DF}" type="presParOf" srcId="{FD9AB3FD-DC55-406A-9D6C-9E3AE0F19728}" destId="{7F241A0E-3D59-4D08-8EED-B2B716E69990}" srcOrd="0" destOrd="0" presId="urn:microsoft.com/office/officeart/2005/8/layout/process5"/>
    <dgm:cxn modelId="{D0B95210-D297-43AB-9A66-AF6AA4AE3874}" type="presParOf" srcId="{33E50D7C-ED97-4BE0-A2BF-F2688FEAF0D5}" destId="{839D27CC-E22D-491F-B470-FEB941225F1F}" srcOrd="10"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6B66F-C4E9-43F8-B327-6DB21B19BC16}">
      <dsp:nvSpPr>
        <dsp:cNvPr id="0" name=""/>
        <dsp:cNvSpPr/>
      </dsp:nvSpPr>
      <dsp:spPr>
        <a:xfrm>
          <a:off x="5156"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Make request to SpaceX API</a:t>
          </a:r>
        </a:p>
      </dsp:txBody>
      <dsp:txXfrm>
        <a:off x="32243" y="293471"/>
        <a:ext cx="1487164" cy="870629"/>
      </dsp:txXfrm>
    </dsp:sp>
    <dsp:sp modelId="{BBCEACFF-FB84-4528-BEB8-455339CFC62C}">
      <dsp:nvSpPr>
        <dsp:cNvPr id="0" name=""/>
        <dsp:cNvSpPr/>
      </dsp:nvSpPr>
      <dsp:spPr>
        <a:xfrm>
          <a:off x="1682133" y="53766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614110"/>
        <a:ext cx="228734" cy="229351"/>
      </dsp:txXfrm>
    </dsp:sp>
    <dsp:sp modelId="{77DB9DF6-82BB-4D7E-916A-B429CDC4C285}">
      <dsp:nvSpPr>
        <dsp:cNvPr id="0" name=""/>
        <dsp:cNvSpPr/>
      </dsp:nvSpPr>
      <dsp:spPr>
        <a:xfrm>
          <a:off x="2163030" y="266384"/>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Decode the response content as a Json</a:t>
          </a:r>
          <a:endParaRPr lang="en-GB" sz="1100" kern="1200"/>
        </a:p>
      </dsp:txBody>
      <dsp:txXfrm>
        <a:off x="2190117" y="293471"/>
        <a:ext cx="1487164" cy="870629"/>
      </dsp:txXfrm>
    </dsp:sp>
    <dsp:sp modelId="{E08D463C-0DE7-409F-AB01-994260E082AF}">
      <dsp:nvSpPr>
        <dsp:cNvPr id="0" name=""/>
        <dsp:cNvSpPr/>
      </dsp:nvSpPr>
      <dsp:spPr>
        <a:xfrm rot="21596619">
          <a:off x="3841141" y="536606"/>
          <a:ext cx="329497"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3841141" y="613105"/>
        <a:ext cx="230648" cy="229351"/>
      </dsp:txXfrm>
    </dsp:sp>
    <dsp:sp modelId="{F60F0083-8B3B-474C-BDB2-069190AFE352}">
      <dsp:nvSpPr>
        <dsp:cNvPr id="0" name=""/>
        <dsp:cNvSpPr/>
      </dsp:nvSpPr>
      <dsp:spPr>
        <a:xfrm>
          <a:off x="4326061" y="264257"/>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a:t>Turn Json into pandas data frame</a:t>
          </a:r>
        </a:p>
      </dsp:txBody>
      <dsp:txXfrm>
        <a:off x="4353148" y="291344"/>
        <a:ext cx="1487164" cy="870629"/>
      </dsp:txXfrm>
    </dsp:sp>
    <dsp:sp modelId="{D98F807D-6490-407E-8C77-822C0C13B568}">
      <dsp:nvSpPr>
        <dsp:cNvPr id="0" name=""/>
        <dsp:cNvSpPr/>
      </dsp:nvSpPr>
      <dsp:spPr>
        <a:xfrm rot="5411486">
          <a:off x="4930236" y="1297986"/>
          <a:ext cx="327892"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4979670" y="1325166"/>
        <a:ext cx="229351" cy="229524"/>
      </dsp:txXfrm>
    </dsp:sp>
    <dsp:sp modelId="{F8664EC1-007A-4A58-87D3-54BE9453974C}">
      <dsp:nvSpPr>
        <dsp:cNvPr id="0" name=""/>
        <dsp:cNvSpPr/>
      </dsp:nvSpPr>
      <dsp:spPr>
        <a:xfrm>
          <a:off x="4320904"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0" i="0" kern="1200"/>
            <a:t>Use the API again to get information about the launches using the IDs given for each launch</a:t>
          </a:r>
          <a:endParaRPr lang="en-GB" sz="1100" kern="1200"/>
        </a:p>
      </dsp:txBody>
      <dsp:txXfrm>
        <a:off x="4347991" y="1834810"/>
        <a:ext cx="1487164" cy="870629"/>
      </dsp:txXfrm>
    </dsp:sp>
    <dsp:sp modelId="{76DC8109-BFFE-4FC0-88AC-A6CD76C2208E}">
      <dsp:nvSpPr>
        <dsp:cNvPr id="0" name=""/>
        <dsp:cNvSpPr/>
      </dsp:nvSpPr>
      <dsp:spPr>
        <a:xfrm rot="10800000">
          <a:off x="3858503"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3956532" y="2155449"/>
        <a:ext cx="228734" cy="229351"/>
      </dsp:txXfrm>
    </dsp:sp>
    <dsp:sp modelId="{8F1924C8-5CAC-49E0-8EAC-A000841BEF16}">
      <dsp:nvSpPr>
        <dsp:cNvPr id="0" name=""/>
        <dsp:cNvSpPr/>
      </dsp:nvSpPr>
      <dsp:spPr>
        <a:xfrm>
          <a:off x="2163030"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0" i="0" kern="1200"/>
            <a:t>Construct our dataset using the data we have obtained</a:t>
          </a:r>
          <a:endParaRPr lang="en-GB" sz="900" kern="1200"/>
        </a:p>
      </dsp:txBody>
      <dsp:txXfrm>
        <a:off x="2190117" y="1834810"/>
        <a:ext cx="1487164" cy="870629"/>
      </dsp:txXfrm>
    </dsp:sp>
    <dsp:sp modelId="{BF1DDF8D-6E06-4E4F-818B-AA06BFBE565C}">
      <dsp:nvSpPr>
        <dsp:cNvPr id="0" name=""/>
        <dsp:cNvSpPr/>
      </dsp:nvSpPr>
      <dsp:spPr>
        <a:xfrm rot="10800000">
          <a:off x="1700629" y="2078999"/>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10800000">
        <a:off x="1798658" y="2155449"/>
        <a:ext cx="228734" cy="229351"/>
      </dsp:txXfrm>
    </dsp:sp>
    <dsp:sp modelId="{16399C4D-BE76-4DF0-BC6D-A8D970C827FD}">
      <dsp:nvSpPr>
        <dsp:cNvPr id="0" name=""/>
        <dsp:cNvSpPr/>
      </dsp:nvSpPr>
      <dsp:spPr>
        <a:xfrm>
          <a:off x="5156" y="1807723"/>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i="0" kern="1200"/>
            <a:t>Filter the dataframe to only include Falcon 9 launches</a:t>
          </a:r>
          <a:endParaRPr lang="en-GB" sz="900" kern="1200"/>
        </a:p>
      </dsp:txBody>
      <dsp:txXfrm>
        <a:off x="32243" y="1834810"/>
        <a:ext cx="1487164" cy="870629"/>
      </dsp:txXfrm>
    </dsp:sp>
    <dsp:sp modelId="{D58B4520-640D-445C-AB8A-16AD29412755}">
      <dsp:nvSpPr>
        <dsp:cNvPr id="0" name=""/>
        <dsp:cNvSpPr/>
      </dsp:nvSpPr>
      <dsp:spPr>
        <a:xfrm rot="5400000">
          <a:off x="612444" y="2840420"/>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rot="-5400000">
        <a:off x="661151" y="2868164"/>
        <a:ext cx="229351" cy="228734"/>
      </dsp:txXfrm>
    </dsp:sp>
    <dsp:sp modelId="{90F25008-67B8-4038-AD99-95FC49E19163}">
      <dsp:nvSpPr>
        <dsp:cNvPr id="0" name=""/>
        <dsp:cNvSpPr/>
      </dsp:nvSpPr>
      <dsp:spPr>
        <a:xfrm>
          <a:off x="5156"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Replace null values in the data with the mean that was calculated </a:t>
          </a:r>
        </a:p>
      </dsp:txBody>
      <dsp:txXfrm>
        <a:off x="32243" y="3376148"/>
        <a:ext cx="1487164" cy="870629"/>
      </dsp:txXfrm>
    </dsp:sp>
    <dsp:sp modelId="{03F75329-6A95-448B-B591-0515195B443D}">
      <dsp:nvSpPr>
        <dsp:cNvPr id="0" name=""/>
        <dsp:cNvSpPr/>
      </dsp:nvSpPr>
      <dsp:spPr>
        <a:xfrm>
          <a:off x="1682133" y="3620337"/>
          <a:ext cx="326763" cy="382251"/>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GB" sz="900" kern="1200"/>
        </a:p>
      </dsp:txBody>
      <dsp:txXfrm>
        <a:off x="1682133" y="3696787"/>
        <a:ext cx="228734" cy="229351"/>
      </dsp:txXfrm>
    </dsp:sp>
    <dsp:sp modelId="{E1AB1D46-B8CE-4695-80CB-B6C7E04DE949}">
      <dsp:nvSpPr>
        <dsp:cNvPr id="0" name=""/>
        <dsp:cNvSpPr/>
      </dsp:nvSpPr>
      <dsp:spPr>
        <a:xfrm>
          <a:off x="2163030" y="3349061"/>
          <a:ext cx="1541338" cy="9248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kern="1200"/>
            <a:t>Convert data frame into a CSV dataset</a:t>
          </a:r>
        </a:p>
      </dsp:txBody>
      <dsp:txXfrm>
        <a:off x="2190117" y="3376148"/>
        <a:ext cx="1487164" cy="870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B3EC3-689A-4C6C-9CF5-125B7D9565F7}">
      <dsp:nvSpPr>
        <dsp:cNvPr id="0" name=""/>
        <dsp:cNvSpPr/>
      </dsp:nvSpPr>
      <dsp:spPr>
        <a:xfrm>
          <a:off x="1123414"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dirty="0"/>
            <a:t>Request the Falcon9 Launch Wiki page from its URL</a:t>
          </a:r>
          <a:endParaRPr lang="en-GB" sz="1200" kern="1200" dirty="0"/>
        </a:p>
      </dsp:txBody>
      <dsp:txXfrm>
        <a:off x="1153551" y="31288"/>
        <a:ext cx="1654672" cy="968693"/>
      </dsp:txXfrm>
    </dsp:sp>
    <dsp:sp modelId="{7E268CD3-7747-4C20-B918-E2E67816A034}">
      <dsp:nvSpPr>
        <dsp:cNvPr id="0" name=""/>
        <dsp:cNvSpPr/>
      </dsp:nvSpPr>
      <dsp:spPr>
        <a:xfrm>
          <a:off x="2989275" y="30298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8042"/>
        <a:ext cx="254498" cy="255184"/>
      </dsp:txXfrm>
    </dsp:sp>
    <dsp:sp modelId="{29E10AFB-091A-4375-8B13-4E1D15FD2310}">
      <dsp:nvSpPr>
        <dsp:cNvPr id="0" name=""/>
        <dsp:cNvSpPr/>
      </dsp:nvSpPr>
      <dsp:spPr>
        <a:xfrm>
          <a:off x="3524339" y="1151"/>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Create a BeautifulSoup object from the HTML respone</a:t>
          </a:r>
          <a:endParaRPr lang="en-GB" sz="1200" kern="1200"/>
        </a:p>
      </dsp:txBody>
      <dsp:txXfrm>
        <a:off x="3554476" y="31288"/>
        <a:ext cx="1654672" cy="968693"/>
      </dsp:txXfrm>
    </dsp:sp>
    <dsp:sp modelId="{7B8C6AE7-6D45-4114-BB35-10920C61EC25}">
      <dsp:nvSpPr>
        <dsp:cNvPr id="0" name=""/>
        <dsp:cNvSpPr/>
      </dsp:nvSpPr>
      <dsp:spPr>
        <a:xfrm rot="5400000">
          <a:off x="4200028" y="1150165"/>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4254220" y="1181034"/>
        <a:ext cx="255184" cy="254498"/>
      </dsp:txXfrm>
    </dsp:sp>
    <dsp:sp modelId="{428C7C8B-4095-4C6E-A040-75B636EA2AF5}">
      <dsp:nvSpPr>
        <dsp:cNvPr id="0" name=""/>
        <dsp:cNvSpPr/>
      </dsp:nvSpPr>
      <dsp:spPr>
        <a:xfrm>
          <a:off x="3524339"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i="0" kern="1200"/>
            <a:t>Extract all column/variable names from the HTML table header</a:t>
          </a:r>
          <a:endParaRPr lang="en-GB" sz="1200" kern="1200"/>
        </a:p>
      </dsp:txBody>
      <dsp:txXfrm>
        <a:off x="3554476" y="1746234"/>
        <a:ext cx="1654672" cy="968693"/>
      </dsp:txXfrm>
    </dsp:sp>
    <dsp:sp modelId="{10A2A332-0004-49EB-BA10-84255ADD9194}">
      <dsp:nvSpPr>
        <dsp:cNvPr id="0" name=""/>
        <dsp:cNvSpPr/>
      </dsp:nvSpPr>
      <dsp:spPr>
        <a:xfrm rot="10800000">
          <a:off x="3009855" y="2017928"/>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10800000">
        <a:off x="3118925" y="2102989"/>
        <a:ext cx="254498" cy="255184"/>
      </dsp:txXfrm>
    </dsp:sp>
    <dsp:sp modelId="{82451E1E-E61C-4E9E-85DA-0498F47DF58A}">
      <dsp:nvSpPr>
        <dsp:cNvPr id="0" name=""/>
        <dsp:cNvSpPr/>
      </dsp:nvSpPr>
      <dsp:spPr>
        <a:xfrm>
          <a:off x="1123414" y="1716097"/>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dirty="0"/>
            <a:t>Create an empty dictionary with keys from the extracted column names</a:t>
          </a:r>
          <a:endParaRPr lang="en-GB" sz="1200" kern="1200" dirty="0"/>
        </a:p>
      </dsp:txBody>
      <dsp:txXfrm>
        <a:off x="1153551" y="1746234"/>
        <a:ext cx="1654672" cy="968693"/>
      </dsp:txXfrm>
    </dsp:sp>
    <dsp:sp modelId="{3F0DAD03-AE2B-4C17-A479-2821EB7A2784}">
      <dsp:nvSpPr>
        <dsp:cNvPr id="0" name=""/>
        <dsp:cNvSpPr/>
      </dsp:nvSpPr>
      <dsp:spPr>
        <a:xfrm rot="5400000">
          <a:off x="1799103" y="2865111"/>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rot="-5400000">
        <a:off x="1853295" y="2895980"/>
        <a:ext cx="255184" cy="254498"/>
      </dsp:txXfrm>
    </dsp:sp>
    <dsp:sp modelId="{113B4D51-01A3-4A40-941A-1BA08B2A3A70}">
      <dsp:nvSpPr>
        <dsp:cNvPr id="0" name=""/>
        <dsp:cNvSpPr/>
      </dsp:nvSpPr>
      <dsp:spPr>
        <a:xfrm>
          <a:off x="1123414"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0" i="0" kern="1200"/>
            <a:t>Fill up the dictionary with launch records extracted from table rows.</a:t>
          </a:r>
          <a:endParaRPr lang="en-GB" sz="1200" kern="1200"/>
        </a:p>
      </dsp:txBody>
      <dsp:txXfrm>
        <a:off x="1153551" y="3461181"/>
        <a:ext cx="1654672" cy="968693"/>
      </dsp:txXfrm>
    </dsp:sp>
    <dsp:sp modelId="{FD9AB3FD-DC55-406A-9D6C-9E3AE0F19728}">
      <dsp:nvSpPr>
        <dsp:cNvPr id="0" name=""/>
        <dsp:cNvSpPr/>
      </dsp:nvSpPr>
      <dsp:spPr>
        <a:xfrm>
          <a:off x="2989275" y="3732874"/>
          <a:ext cx="363568" cy="42530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2989275" y="3817935"/>
        <a:ext cx="254498" cy="255184"/>
      </dsp:txXfrm>
    </dsp:sp>
    <dsp:sp modelId="{839D27CC-E22D-491F-B470-FEB941225F1F}">
      <dsp:nvSpPr>
        <dsp:cNvPr id="0" name=""/>
        <dsp:cNvSpPr/>
      </dsp:nvSpPr>
      <dsp:spPr>
        <a:xfrm>
          <a:off x="3524339" y="3431044"/>
          <a:ext cx="1714946" cy="102896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t>Convert the dictionary into a CSV dataset</a:t>
          </a:r>
        </a:p>
      </dsp:txBody>
      <dsp:txXfrm>
        <a:off x="3554476" y="3461181"/>
        <a:ext cx="1654672" cy="9686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1331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13926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lpha970/Data_Science_Capstone/blob/main/lab_jupyter_launch_site_location.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www.fortunebusinessinsights.com/industry-reports/space-launch-services-market-101931"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space.com/31420-spacex-rocket-landing-success.html" TargetMode="Externa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www.cbinsights.com/research/startup-failure-reasons-top/"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github.com/alpha970/Data_Science_Capstone/blob/main/jupyter-labs-spacex-data-collection-api%20(4).ipynb" TargetMode="Externa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alpha970/Data_Science_Capstone/blob/main/jupyter-labs-web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aceX réutilise une fusée pour aller vers la station spatiale">
            <a:extLst>
              <a:ext uri="{FF2B5EF4-FFF2-40B4-BE49-F238E27FC236}">
                <a16:creationId xmlns:a16="http://schemas.microsoft.com/office/drawing/2014/main" id="{77B3B575-DD8C-AF9C-CC3C-D16679715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
            <a:extLst>
              <a:ext uri="{FF2B5EF4-FFF2-40B4-BE49-F238E27FC236}">
                <a16:creationId xmlns:a16="http://schemas.microsoft.com/office/drawing/2014/main" id="{7F326B93-EE95-C63D-9948-3A1DE740616D}"/>
              </a:ext>
            </a:extLst>
          </p:cNvPr>
          <p:cNvSpPr txBox="1"/>
          <p:nvPr/>
        </p:nvSpPr>
        <p:spPr>
          <a:xfrm>
            <a:off x="2207172" y="122858"/>
            <a:ext cx="8513379" cy="984885"/>
          </a:xfrm>
          <a:prstGeom prst="rect">
            <a:avLst/>
          </a:prstGeom>
          <a:noFill/>
        </p:spPr>
        <p:txBody>
          <a:bodyPr wrap="square" lIns="91440" tIns="45720" rIns="91440" bIns="45720" rtlCol="0" anchor="t">
            <a:spAutoFit/>
          </a:bodyPr>
          <a:lstStyle/>
          <a:p>
            <a:endParaRPr lang="en-US" dirty="0">
              <a:solidFill>
                <a:schemeClr val="bg2"/>
              </a:solidFill>
              <a:latin typeface="Abadi"/>
              <a:ea typeface="SF Pro" pitchFamily="2" charset="0"/>
              <a:cs typeface="SF Pro" pitchFamily="2" charset="0"/>
            </a:endParaRPr>
          </a:p>
          <a:p>
            <a:r>
              <a:rPr lang="en-US" sz="4000" b="1" dirty="0">
                <a:solidFill>
                  <a:schemeClr val="bg1"/>
                </a:solidFill>
                <a:latin typeface="Abadi" panose="020B0604020104020204" pitchFamily="34" charset="0"/>
                <a:ea typeface="SF Pro" pitchFamily="2" charset="0"/>
                <a:cs typeface="SF Pro" pitchFamily="2" charset="0"/>
              </a:rPr>
              <a:t>winning space race with data science</a:t>
            </a:r>
          </a:p>
        </p:txBody>
      </p:sp>
      <p:sp>
        <p:nvSpPr>
          <p:cNvPr id="5" name="ZoneTexte 4">
            <a:extLst>
              <a:ext uri="{FF2B5EF4-FFF2-40B4-BE49-F238E27FC236}">
                <a16:creationId xmlns:a16="http://schemas.microsoft.com/office/drawing/2014/main" id="{45106627-9BD7-4CE2-48C5-072C65EAD408}"/>
              </a:ext>
            </a:extLst>
          </p:cNvPr>
          <p:cNvSpPr txBox="1"/>
          <p:nvPr/>
        </p:nvSpPr>
        <p:spPr>
          <a:xfrm>
            <a:off x="260131" y="2936906"/>
            <a:ext cx="6203730" cy="646331"/>
          </a:xfrm>
          <a:prstGeom prst="rect">
            <a:avLst/>
          </a:prstGeom>
          <a:noFill/>
        </p:spPr>
        <p:txBody>
          <a:bodyPr wrap="square">
            <a:spAutoFit/>
          </a:bodyPr>
          <a:lstStyle/>
          <a:p>
            <a:r>
              <a:rPr lang="fr-FR" dirty="0">
                <a:solidFill>
                  <a:schemeClr val="bg1">
                    <a:lumMod val="95000"/>
                  </a:schemeClr>
                </a:solidFill>
              </a:rPr>
              <a:t>KABA Alpha Mohamed</a:t>
            </a:r>
          </a:p>
          <a:p>
            <a:r>
              <a:rPr lang="fr-FR" dirty="0">
                <a:solidFill>
                  <a:schemeClr val="bg1">
                    <a:lumMod val="95000"/>
                  </a:schemeClr>
                </a:solidFill>
              </a:rPr>
              <a:t>20 mai 2022</a:t>
            </a:r>
          </a:p>
        </p:txBody>
      </p:sp>
    </p:spTree>
    <p:extLst>
      <p:ext uri="{BB962C8B-B14F-4D97-AF65-F5344CB8AC3E}">
        <p14:creationId xmlns:p14="http://schemas.microsoft.com/office/powerpoint/2010/main" val="996380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https://github.com/alpha970/Data_Science_Capstone/blob/main/labs-jupyter-spacex-Data%20wrangling.ipynb</a:t>
            </a:r>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https://github.com/alpha970/Data_Science_Capstone/blob/main/jupyter-labs-eda-dataviz.ipynb</a:t>
            </a:r>
            <a:endParaRPr lang="en-US" dirty="0"/>
          </a:p>
        </p:txBody>
      </p:sp>
      <p:pic>
        <p:nvPicPr>
          <p:cNvPr id="11" name="Picture 2">
            <a:extLst>
              <a:ext uri="{FF2B5EF4-FFF2-40B4-BE49-F238E27FC236}">
                <a16:creationId xmlns:a16="http://schemas.microsoft.com/office/drawing/2014/main" id="{E781E23D-39BC-44BC-0C78-880CB70933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440" y="1495703"/>
            <a:ext cx="4806353" cy="2713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832F59-B5B1-89F6-8F90-E2FB4A832B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434" y="3799490"/>
            <a:ext cx="5315909" cy="3051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https://github.com/alpha970/Data_Science_Capstone/blob/main/jupyter-labs-eda-sql-coursera.ipynb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457200" lvl="1" indent="0">
              <a:lnSpc>
                <a:spcPct val="100000"/>
              </a:lnSpc>
              <a:spcBef>
                <a:spcPts val="1400"/>
              </a:spcBef>
              <a:buNone/>
            </a:pPr>
            <a:r>
              <a:rPr lang="en-US" sz="2000" dirty="0">
                <a:solidFill>
                  <a:schemeClr val="bg2">
                    <a:lumMod val="50000"/>
                  </a:schemeClr>
                </a:solidFill>
                <a:latin typeface="Abadi" panose="020B0604020104020204" pitchFamily="34" charset="0"/>
                <a:hlinkClick r:id="rId3"/>
              </a:rPr>
              <a:t>https://github.com/alpha970/Data_Science_Capstone/blob/main/lab_jupyter_launch_site_location.ipynb</a:t>
            </a:r>
            <a:r>
              <a:rPr lang="en-US" sz="2000" dirty="0">
                <a:solidFill>
                  <a:schemeClr val="bg2">
                    <a:lumMod val="50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https://github.com/alpha970/Data_Science_Capstone/blob/main/spacex_app.py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https://github.com/alpha970/Data_Science_Capstone/blob/main/SpaceX_Machine%20Learning%20Prediction_Part_5.ipynb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211" y="1389368"/>
            <a:ext cx="6443589" cy="5284235"/>
          </a:xfrm>
          <a:prstGeom prst="rect">
            <a:avLst/>
          </a:prstGeom>
        </p:spPr>
      </p:pic>
      <p:sp>
        <p:nvSpPr>
          <p:cNvPr id="8" name="TextBox 7"/>
          <p:cNvSpPr txBox="1"/>
          <p:nvPr/>
        </p:nvSpPr>
        <p:spPr>
          <a:xfrm>
            <a:off x="469900" y="1389368"/>
            <a:ext cx="3894211" cy="3693319"/>
          </a:xfrm>
          <a:prstGeom prst="rect">
            <a:avLst/>
          </a:prstGeom>
          <a:noFill/>
        </p:spPr>
        <p:txBody>
          <a:bodyPr wrap="square" rtlCol="0">
            <a:spAutoFit/>
          </a:bodyPr>
          <a:lstStyle/>
          <a:p>
            <a:pPr marL="285750" indent="-285750">
              <a:buFont typeface="Arial" pitchFamily="34" charset="0"/>
              <a:buChar char="•"/>
            </a:pPr>
            <a:r>
              <a:rPr lang="en-US" dirty="0"/>
              <a:t>It appears that there were more successful landings as the flight numbers increased. It also seems that launch site </a:t>
            </a:r>
            <a:r>
              <a:rPr lang="en-US" b="1" dirty="0"/>
              <a:t>CCAFS SLC 40</a:t>
            </a:r>
            <a:r>
              <a:rPr lang="en-US" dirty="0"/>
              <a:t> had the most number of landing attempts while the site </a:t>
            </a:r>
            <a:r>
              <a:rPr lang="en-US" b="1" dirty="0"/>
              <a:t>VAFB SLC 4E</a:t>
            </a:r>
            <a:r>
              <a:rPr lang="en-US" dirty="0"/>
              <a:t> had the least number of attempts.</a:t>
            </a:r>
          </a:p>
          <a:p>
            <a:pPr marL="285750" indent="-285750">
              <a:buFont typeface="Arial" pitchFamily="34" charset="0"/>
              <a:buChar char="•"/>
            </a:pPr>
            <a:endParaRPr lang="en-US" dirty="0"/>
          </a:p>
          <a:p>
            <a:pPr marL="285750" indent="-285750">
              <a:buFont typeface="Arial" pitchFamily="34" charset="0"/>
              <a:buChar char="•"/>
            </a:pPr>
            <a:r>
              <a:rPr lang="en-US" dirty="0"/>
              <a:t>Looking at the second chart, we can see that there is no Launch Site with a success rate below 60%.</a:t>
            </a:r>
          </a:p>
          <a:p>
            <a:endParaRPr lang="en-GB" dirty="0"/>
          </a:p>
        </p:txBody>
      </p:sp>
      <p:cxnSp>
        <p:nvCxnSpPr>
          <p:cNvPr id="10" name="Straight Arrow Connector 9"/>
          <p:cNvCxnSpPr/>
          <p:nvPr/>
        </p:nvCxnSpPr>
        <p:spPr>
          <a:xfrm flipH="1">
            <a:off x="6997700" y="4495800"/>
            <a:ext cx="647700" cy="772319"/>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4640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476" b="17726"/>
          <a:stretch/>
        </p:blipFill>
        <p:spPr>
          <a:xfrm>
            <a:off x="989887" y="1548000"/>
            <a:ext cx="10058400" cy="3672000"/>
          </a:xfrm>
          <a:prstGeom prst="rect">
            <a:avLst/>
          </a:prstGeom>
        </p:spPr>
      </p:pic>
      <p:sp>
        <p:nvSpPr>
          <p:cNvPr id="3" name="TextBox 2"/>
          <p:cNvSpPr txBox="1"/>
          <p:nvPr/>
        </p:nvSpPr>
        <p:spPr>
          <a:xfrm>
            <a:off x="989887" y="5404666"/>
            <a:ext cx="10058400" cy="707886"/>
          </a:xfrm>
          <a:prstGeom prst="rect">
            <a:avLst/>
          </a:prstGeom>
          <a:noFill/>
        </p:spPr>
        <p:txBody>
          <a:bodyPr wrap="square" rtlCol="0">
            <a:spAutoFit/>
          </a:bodyPr>
          <a:lstStyle/>
          <a:p>
            <a:pPr marL="285750" indent="-285750">
              <a:buFont typeface="Arial" pitchFamily="34" charset="0"/>
              <a:buChar char="•"/>
            </a:pPr>
            <a:r>
              <a:rPr lang="en-US" sz="2000" dirty="0"/>
              <a:t>Now if you observe the scatter point chart, you will find for the VAFB-SLC launch site there are no rockets launched for heavy payload mass(greater than 10000).</a:t>
            </a:r>
            <a:endParaRPr lang="en-GB" sz="2000" dirty="0"/>
          </a:p>
        </p:txBody>
      </p:sp>
    </p:spTree>
    <p:extLst>
      <p:ext uri="{BB962C8B-B14F-4D97-AF65-F5344CB8AC3E}">
        <p14:creationId xmlns:p14="http://schemas.microsoft.com/office/powerpoint/2010/main" val="288955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References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15" name="Picture 4">
            <a:extLst>
              <a:ext uri="{FF2B5EF4-FFF2-40B4-BE49-F238E27FC236}">
                <a16:creationId xmlns:a16="http://schemas.microsoft.com/office/drawing/2014/main" id="{99AAEFE6-5C6F-2646-1433-31F45AB1B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283" y="1782981"/>
            <a:ext cx="6448095" cy="443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88522" y="813174"/>
            <a:ext cx="2743200" cy="401638"/>
          </a:xfrm>
        </p:spPr>
        <p:txBody>
          <a:bodyPr/>
          <a:lstStyle/>
          <a:p>
            <a:fld id="{5075537C-CA84-1446-933C-8E9D027F9201}" type="slidenum">
              <a:rPr lang="en-US" smtClean="0"/>
              <a:t>21</a:t>
            </a:fld>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2670" b="12670"/>
          <a:stretch/>
        </p:blipFill>
        <p:spPr>
          <a:xfrm>
            <a:off x="897010" y="864000"/>
            <a:ext cx="10291689" cy="4592465"/>
          </a:xfrm>
          <a:prstGeom prst="rect">
            <a:avLst/>
          </a:prstGeom>
        </p:spPr>
      </p:pic>
      <p:sp>
        <p:nvSpPr>
          <p:cNvPr id="3" name="TextBox 2"/>
          <p:cNvSpPr txBox="1"/>
          <p:nvPr/>
        </p:nvSpPr>
        <p:spPr>
          <a:xfrm>
            <a:off x="897010" y="5562600"/>
            <a:ext cx="10164690" cy="707886"/>
          </a:xfrm>
          <a:prstGeom prst="rect">
            <a:avLst/>
          </a:prstGeom>
          <a:noFill/>
        </p:spPr>
        <p:txBody>
          <a:bodyPr wrap="square" rtlCol="0">
            <a:spAutoFit/>
          </a:bodyPr>
          <a:lstStyle/>
          <a:p>
            <a:r>
              <a:rPr lang="en-US" sz="2000" dirty="0"/>
              <a:t>You can see that in the LEO orbit the Success appears related to the number of flights; on the other hand, there seems to be no relationship between flight number when in GTO orbit.</a:t>
            </a:r>
            <a:endParaRPr lang="en-GB" sz="2000" dirty="0"/>
          </a:p>
        </p:txBody>
      </p:sp>
    </p:spTree>
    <p:extLst>
      <p:ext uri="{BB962C8B-B14F-4D97-AF65-F5344CB8AC3E}">
        <p14:creationId xmlns:p14="http://schemas.microsoft.com/office/powerpoint/2010/main" val="3093473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550906" y="813174"/>
            <a:ext cx="2743200" cy="401638"/>
          </a:xfrm>
        </p:spPr>
        <p:txBody>
          <a:bodyPr/>
          <a:lstStyle/>
          <a:p>
            <a:fld id="{5075537C-CA84-1446-933C-8E9D027F9201}" type="slidenum">
              <a:rPr lang="en-US" smtClean="0"/>
              <a:t>22</a:t>
            </a:fld>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13914"/>
          <a:stretch/>
        </p:blipFill>
        <p:spPr>
          <a:xfrm>
            <a:off x="872493" y="1418880"/>
            <a:ext cx="9050013" cy="4248000"/>
          </a:xfrm>
          <a:prstGeom prst="rect">
            <a:avLst/>
          </a:prstGeom>
        </p:spPr>
      </p:pic>
      <p:sp>
        <p:nvSpPr>
          <p:cNvPr id="2" name="TextBox 1"/>
          <p:cNvSpPr txBox="1"/>
          <p:nvPr/>
        </p:nvSpPr>
        <p:spPr>
          <a:xfrm>
            <a:off x="872493" y="5778500"/>
            <a:ext cx="10176507" cy="923330"/>
          </a:xfrm>
          <a:prstGeom prst="rect">
            <a:avLst/>
          </a:prstGeom>
          <a:noFill/>
        </p:spPr>
        <p:txBody>
          <a:bodyPr wrap="square" rtlCol="0">
            <a:spAutoFit/>
          </a:bodyPr>
          <a:lstStyle/>
          <a:p>
            <a:pPr marL="285750" indent="-285750">
              <a:buFont typeface="Arial" pitchFamily="34" charset="0"/>
              <a:buChar char="•"/>
            </a:pPr>
            <a:r>
              <a:rPr lang="en-US" dirty="0"/>
              <a:t>With heavy payloads the successful landing or positive landing rate are more for Polar, LEO and ISS.</a:t>
            </a:r>
          </a:p>
          <a:p>
            <a:pPr marL="285750" indent="-285750">
              <a:buFont typeface="Arial" pitchFamily="34" charset="0"/>
              <a:buChar char="•"/>
            </a:pPr>
            <a:r>
              <a:rPr lang="en-US" dirty="0"/>
              <a:t>However for GTO we cannot distinguish this well as both positive landing rate and negative landing(unsuccessful mission) are both there.</a:t>
            </a:r>
          </a:p>
        </p:txBody>
      </p:sp>
    </p:spTree>
    <p:extLst>
      <p:ext uri="{BB962C8B-B14F-4D97-AF65-F5344CB8AC3E}">
        <p14:creationId xmlns:p14="http://schemas.microsoft.com/office/powerpoint/2010/main" val="97814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0" name="Picture 2">
            <a:extLst>
              <a:ext uri="{FF2B5EF4-FFF2-40B4-BE49-F238E27FC236}">
                <a16:creationId xmlns:a16="http://schemas.microsoft.com/office/drawing/2014/main" id="{F389B679-8AC0-346C-D039-12FCD8675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1284" y="1495702"/>
            <a:ext cx="6745510" cy="4132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793547"/>
            <a:ext cx="2743200" cy="401638"/>
          </a:xfrm>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186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Given the data, these are the names of the launch sites where different rocket landings where attempted:</a:t>
            </a:r>
          </a:p>
          <a:p>
            <a:pPr>
              <a:lnSpc>
                <a:spcPct val="100000"/>
              </a:lnSpc>
              <a:spcBef>
                <a:spcPts val="1400"/>
              </a:spcBef>
            </a:pPr>
            <a:r>
              <a:rPr lang="en-GB" sz="2400" dirty="0"/>
              <a:t>CCAFS LC-40</a:t>
            </a:r>
          </a:p>
          <a:p>
            <a:pPr fontAlgn="ctr"/>
            <a:r>
              <a:rPr lang="en-GB" sz="2400" dirty="0"/>
              <a:t>CCAFS SLC-40</a:t>
            </a:r>
          </a:p>
          <a:p>
            <a:pPr fontAlgn="ctr"/>
            <a:r>
              <a:rPr lang="en-GB" sz="2400" dirty="0"/>
              <a:t>KSC LC-39A</a:t>
            </a:r>
          </a:p>
          <a:p>
            <a:pPr fontAlgn="ctr"/>
            <a:r>
              <a:rPr lang="en-GB" sz="2400" dirty="0"/>
              <a:t>VAFB SLC-4E</a:t>
            </a:r>
          </a:p>
          <a:p>
            <a:pPr marL="0" indent="0" fontAlgn="ctr">
              <a:buNone/>
            </a:pPr>
            <a:endParaRPr lang="en-GB" sz="2400" dirty="0"/>
          </a:p>
          <a:p>
            <a:pPr>
              <a:lnSpc>
                <a:spcPct val="100000"/>
              </a:lnSpc>
              <a:spcBef>
                <a:spcPts val="1400"/>
              </a:spcBef>
            </a:pPr>
            <a:endParaRPr lang="en-GB"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120698"/>
            <a:ext cx="9858988" cy="765175"/>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records where launch sites begin with the letters 'CCA'. As we can see, there are other organizations besides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that were testing their rockets.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Beginning with 'CCA'</a:t>
            </a:r>
          </a:p>
        </p:txBody>
      </p:sp>
      <p:graphicFrame>
        <p:nvGraphicFramePr>
          <p:cNvPr id="6" name="Table 5"/>
          <p:cNvGraphicFramePr>
            <a:graphicFrameLocks noGrp="1"/>
          </p:cNvGraphicFramePr>
          <p:nvPr/>
        </p:nvGraphicFramePr>
        <p:xfrm>
          <a:off x="770011" y="1604434"/>
          <a:ext cx="9858988" cy="3040784"/>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1666598">
                  <a:extLst>
                    <a:ext uri="{9D8B030D-6E8A-4147-A177-3AD203B41FA5}">
                      <a16:colId xmlns:a16="http://schemas.microsoft.com/office/drawing/2014/main" val="20001"/>
                    </a:ext>
                  </a:extLst>
                </a:gridCol>
                <a:gridCol w="1049274">
                  <a:extLst>
                    <a:ext uri="{9D8B030D-6E8A-4147-A177-3AD203B41FA5}">
                      <a16:colId xmlns:a16="http://schemas.microsoft.com/office/drawing/2014/main" val="20002"/>
                    </a:ext>
                  </a:extLst>
                </a:gridCol>
                <a:gridCol w="1893697">
                  <a:extLst>
                    <a:ext uri="{9D8B030D-6E8A-4147-A177-3AD203B41FA5}">
                      <a16:colId xmlns:a16="http://schemas.microsoft.com/office/drawing/2014/main" val="20003"/>
                    </a:ext>
                  </a:extLst>
                </a:gridCol>
                <a:gridCol w="1955165">
                  <a:extLst>
                    <a:ext uri="{9D8B030D-6E8A-4147-A177-3AD203B41FA5}">
                      <a16:colId xmlns:a16="http://schemas.microsoft.com/office/drawing/2014/main" val="20004"/>
                    </a:ext>
                  </a:extLst>
                </a:gridCol>
                <a:gridCol w="1992186">
                  <a:extLst>
                    <a:ext uri="{9D8B030D-6E8A-4147-A177-3AD203B41FA5}">
                      <a16:colId xmlns:a16="http://schemas.microsoft.com/office/drawing/2014/main" val="20005"/>
                    </a:ext>
                  </a:extLst>
                </a:gridCol>
              </a:tblGrid>
              <a:tr h="466073">
                <a:tc>
                  <a:txBody>
                    <a:bodyPr/>
                    <a:lstStyle/>
                    <a:p>
                      <a:pPr algn="r" fontAlgn="ctr"/>
                      <a:r>
                        <a:rPr lang="en-GB" b="1" dirty="0">
                          <a:effectLst/>
                        </a:rPr>
                        <a:t>Date</a:t>
                      </a:r>
                    </a:p>
                  </a:txBody>
                  <a:tcPr anchor="ctr"/>
                </a:tc>
                <a:tc>
                  <a:txBody>
                    <a:bodyPr/>
                    <a:lstStyle/>
                    <a:p>
                      <a:pPr algn="r" fontAlgn="ctr"/>
                      <a:r>
                        <a:rPr lang="en-GB" b="1" dirty="0" err="1">
                          <a:effectLst/>
                        </a:rPr>
                        <a:t>Launch_Site</a:t>
                      </a:r>
                      <a:endParaRPr lang="en-GB" b="1" dirty="0">
                        <a:effectLst/>
                      </a:endParaRPr>
                    </a:p>
                  </a:txBody>
                  <a:tcPr anchor="ctr"/>
                </a:tc>
                <a:tc>
                  <a:txBody>
                    <a:bodyPr/>
                    <a:lstStyle/>
                    <a:p>
                      <a:pPr algn="r" fontAlgn="ctr"/>
                      <a:r>
                        <a:rPr lang="en-GB" b="1" dirty="0">
                          <a:effectLst/>
                        </a:rPr>
                        <a:t>Orbit</a:t>
                      </a:r>
                    </a:p>
                  </a:txBody>
                  <a:tcPr anchor="ctr"/>
                </a:tc>
                <a:tc>
                  <a:txBody>
                    <a:bodyPr/>
                    <a:lstStyle/>
                    <a:p>
                      <a:pPr algn="r" fontAlgn="ctr"/>
                      <a:r>
                        <a:rPr lang="en-GB" b="1" dirty="0">
                          <a:effectLst/>
                        </a:rPr>
                        <a:t>Customer</a:t>
                      </a:r>
                    </a:p>
                  </a:txBody>
                  <a:tcPr anchor="ctr"/>
                </a:tc>
                <a:tc>
                  <a:txBody>
                    <a:bodyPr/>
                    <a:lstStyle/>
                    <a:p>
                      <a:pPr algn="r" fontAlgn="ctr"/>
                      <a:r>
                        <a:rPr lang="en-GB" b="1" dirty="0" err="1">
                          <a:effectLst/>
                        </a:rPr>
                        <a:t>Mission_Outcome</a:t>
                      </a:r>
                      <a:endParaRPr lang="en-GB" b="1" dirty="0">
                        <a:effectLst/>
                      </a:endParaRPr>
                    </a:p>
                  </a:txBody>
                  <a:tcPr anchor="ctr"/>
                </a:tc>
                <a:tc>
                  <a:txBody>
                    <a:bodyPr/>
                    <a:lstStyle/>
                    <a:p>
                      <a:pPr algn="r" fontAlgn="ctr"/>
                      <a:r>
                        <a:rPr lang="en-GB" b="1" dirty="0" err="1">
                          <a:effectLst/>
                        </a:rPr>
                        <a:t>Landing_Outcome</a:t>
                      </a:r>
                      <a:endParaRPr lang="en-GB" b="1" dirty="0">
                        <a:effectLst/>
                      </a:endParaRPr>
                    </a:p>
                  </a:txBody>
                  <a:tcPr anchor="ctr"/>
                </a:tc>
                <a:extLst>
                  <a:ext uri="{0D108BD9-81ED-4DB2-BD59-A6C34878D82A}">
                    <a16:rowId xmlns:a16="http://schemas.microsoft.com/office/drawing/2014/main" val="10000"/>
                  </a:ext>
                </a:extLst>
              </a:tr>
              <a:tr h="669999">
                <a:tc>
                  <a:txBody>
                    <a:bodyPr/>
                    <a:lstStyle/>
                    <a:p>
                      <a:pPr algn="r" fontAlgn="ctr"/>
                      <a:r>
                        <a:rPr lang="en-GB" dirty="0">
                          <a:effectLst/>
                        </a:rPr>
                        <a:t>04-06-2010</a:t>
                      </a:r>
                    </a:p>
                  </a:txBody>
                  <a:tcPr anchor="ctr"/>
                </a:tc>
                <a:tc>
                  <a:txBody>
                    <a:bodyPr/>
                    <a:lstStyle/>
                    <a:p>
                      <a:pPr algn="r" fontAlgn="ctr"/>
                      <a:r>
                        <a:rPr lang="en-GB">
                          <a:effectLst/>
                        </a:rPr>
                        <a:t>CCAFS LC-40</a:t>
                      </a:r>
                    </a:p>
                  </a:txBody>
                  <a:tcPr anchor="ctr"/>
                </a:tc>
                <a:tc>
                  <a:txBody>
                    <a:bodyPr/>
                    <a:lstStyle/>
                    <a:p>
                      <a:pPr algn="r" fontAlgn="ctr"/>
                      <a:r>
                        <a:rPr lang="en-GB">
                          <a:effectLst/>
                        </a:rPr>
                        <a:t>LEO</a:t>
                      </a:r>
                    </a:p>
                  </a:txBody>
                  <a:tcPr anchor="ctr"/>
                </a:tc>
                <a:tc>
                  <a:txBody>
                    <a:bodyPr/>
                    <a:lstStyle/>
                    <a:p>
                      <a:pPr algn="r" fontAlgn="ctr"/>
                      <a:r>
                        <a:rPr lang="en-GB">
                          <a:effectLst/>
                        </a:rPr>
                        <a:t>SpaceX</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1"/>
                  </a:ext>
                </a:extLst>
              </a:tr>
              <a:tr h="485294">
                <a:tc>
                  <a:txBody>
                    <a:bodyPr/>
                    <a:lstStyle/>
                    <a:p>
                      <a:pPr algn="r" fontAlgn="ctr"/>
                      <a:r>
                        <a:rPr lang="en-GB">
                          <a:effectLst/>
                        </a:rPr>
                        <a:t>08-12-2010</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 NRO</a:t>
                      </a:r>
                    </a:p>
                  </a:txBody>
                  <a:tcPr anchor="ctr"/>
                </a:tc>
                <a:tc>
                  <a:txBody>
                    <a:bodyPr/>
                    <a:lstStyle/>
                    <a:p>
                      <a:pPr algn="r" fontAlgn="ctr"/>
                      <a:r>
                        <a:rPr lang="en-GB" dirty="0">
                          <a:effectLst/>
                        </a:rPr>
                        <a:t>Success</a:t>
                      </a:r>
                    </a:p>
                  </a:txBody>
                  <a:tcPr anchor="ctr"/>
                </a:tc>
                <a:tc>
                  <a:txBody>
                    <a:bodyPr/>
                    <a:lstStyle/>
                    <a:p>
                      <a:pPr algn="r" fontAlgn="ctr"/>
                      <a:r>
                        <a:rPr lang="en-GB">
                          <a:effectLst/>
                        </a:rPr>
                        <a:t>Failure (parachute)</a:t>
                      </a:r>
                    </a:p>
                  </a:txBody>
                  <a:tcPr anchor="ctr"/>
                </a:tc>
                <a:extLst>
                  <a:ext uri="{0D108BD9-81ED-4DB2-BD59-A6C34878D82A}">
                    <a16:rowId xmlns:a16="http://schemas.microsoft.com/office/drawing/2014/main" val="10002"/>
                  </a:ext>
                </a:extLst>
              </a:tr>
              <a:tr h="487272">
                <a:tc>
                  <a:txBody>
                    <a:bodyPr/>
                    <a:lstStyle/>
                    <a:p>
                      <a:pPr algn="r" fontAlgn="ctr"/>
                      <a:r>
                        <a:rPr lang="en-GB">
                          <a:effectLst/>
                        </a:rPr>
                        <a:t>22-05-2012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(COTS)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3"/>
                  </a:ext>
                </a:extLst>
              </a:tr>
              <a:tr h="466073">
                <a:tc>
                  <a:txBody>
                    <a:bodyPr/>
                    <a:lstStyle/>
                    <a:p>
                      <a:pPr algn="r" fontAlgn="ctr"/>
                      <a:r>
                        <a:rPr lang="en-GB">
                          <a:effectLst/>
                        </a:rPr>
                        <a:t>08-10-2012</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a:effectLst/>
                        </a:rPr>
                        <a:t>No attempt</a:t>
                      </a:r>
                    </a:p>
                  </a:txBody>
                  <a:tcPr anchor="ctr"/>
                </a:tc>
                <a:extLst>
                  <a:ext uri="{0D108BD9-81ED-4DB2-BD59-A6C34878D82A}">
                    <a16:rowId xmlns:a16="http://schemas.microsoft.com/office/drawing/2014/main" val="10004"/>
                  </a:ext>
                </a:extLst>
              </a:tr>
              <a:tr h="466073">
                <a:tc>
                  <a:txBody>
                    <a:bodyPr/>
                    <a:lstStyle/>
                    <a:p>
                      <a:pPr algn="r" fontAlgn="ctr"/>
                      <a:r>
                        <a:rPr lang="en-GB">
                          <a:effectLst/>
                        </a:rPr>
                        <a:t>01-03-2013</a:t>
                      </a:r>
                    </a:p>
                  </a:txBody>
                  <a:tcPr anchor="ctr"/>
                </a:tc>
                <a:tc>
                  <a:txBody>
                    <a:bodyPr/>
                    <a:lstStyle/>
                    <a:p>
                      <a:pPr algn="r" fontAlgn="ctr"/>
                      <a:r>
                        <a:rPr lang="en-GB">
                          <a:effectLst/>
                        </a:rPr>
                        <a:t>CCAFS LC-40</a:t>
                      </a:r>
                    </a:p>
                  </a:txBody>
                  <a:tcPr anchor="ctr"/>
                </a:tc>
                <a:tc>
                  <a:txBody>
                    <a:bodyPr/>
                    <a:lstStyle/>
                    <a:p>
                      <a:pPr algn="r" fontAlgn="ctr"/>
                      <a:r>
                        <a:rPr lang="en-GB">
                          <a:effectLst/>
                        </a:rPr>
                        <a:t>LEO (ISS)</a:t>
                      </a:r>
                    </a:p>
                  </a:txBody>
                  <a:tcPr anchor="ctr"/>
                </a:tc>
                <a:tc>
                  <a:txBody>
                    <a:bodyPr/>
                    <a:lstStyle/>
                    <a:p>
                      <a:pPr algn="r" fontAlgn="ctr"/>
                      <a:r>
                        <a:rPr lang="en-GB">
                          <a:effectLst/>
                        </a:rPr>
                        <a:t>NASA (CRS)</a:t>
                      </a:r>
                    </a:p>
                  </a:txBody>
                  <a:tcPr anchor="ctr"/>
                </a:tc>
                <a:tc>
                  <a:txBody>
                    <a:bodyPr/>
                    <a:lstStyle/>
                    <a:p>
                      <a:pPr algn="r" fontAlgn="ctr"/>
                      <a:r>
                        <a:rPr lang="en-GB" dirty="0">
                          <a:effectLst/>
                        </a:rPr>
                        <a:t>Success</a:t>
                      </a:r>
                    </a:p>
                  </a:txBody>
                  <a:tcPr anchor="ctr"/>
                </a:tc>
                <a:tc>
                  <a:txBody>
                    <a:bodyPr/>
                    <a:lstStyle/>
                    <a:p>
                      <a:pPr algn="r" fontAlgn="ctr"/>
                      <a:r>
                        <a:rPr lang="en-GB" dirty="0">
                          <a:effectLst/>
                        </a:rPr>
                        <a:t>No attempt</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106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7209" y="831647"/>
            <a:ext cx="2743200" cy="401638"/>
          </a:xfrm>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2257"/>
            <a:ext cx="4944989" cy="42554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information in the table displays the total payload mass carried by boosters launched by NASA .</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a:t>
            </a:r>
            <a:r>
              <a:rPr lang="en-US" sz="2200" i="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NASA (CRS)</a:t>
            </a:r>
            <a:r>
              <a:rPr lang="en-US" sz="2200" dirty="0">
                <a:solidFill>
                  <a:schemeClr val="accent3">
                    <a:lumMod val="25000"/>
                  </a:schemeClr>
                </a:solidFill>
                <a:latin typeface="Abadi" panose="020B0604020104020204" pitchFamily="34" charset="0"/>
              </a:rPr>
              <a:t> had a significantly higher total payload mass compared to the rest.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p:cNvGraphicFramePr>
            <a:graphicFrameLocks noGrp="1"/>
          </p:cNvGraphicFramePr>
          <p:nvPr/>
        </p:nvGraphicFramePr>
        <p:xfrm>
          <a:off x="5919606" y="1460500"/>
          <a:ext cx="5400803" cy="4445000"/>
        </p:xfrm>
        <a:graphic>
          <a:graphicData uri="http://schemas.openxmlformats.org/drawingml/2006/table">
            <a:tbl>
              <a:tblPr firstRow="1" bandRow="1">
                <a:tableStyleId>{5C22544A-7EE6-4342-B048-85BDC9FD1C3A}</a:tableStyleId>
              </a:tblPr>
              <a:tblGrid>
                <a:gridCol w="3235516">
                  <a:extLst>
                    <a:ext uri="{9D8B030D-6E8A-4147-A177-3AD203B41FA5}">
                      <a16:colId xmlns:a16="http://schemas.microsoft.com/office/drawing/2014/main" val="20000"/>
                    </a:ext>
                  </a:extLst>
                </a:gridCol>
                <a:gridCol w="2165287">
                  <a:extLst>
                    <a:ext uri="{9D8B030D-6E8A-4147-A177-3AD203B41FA5}">
                      <a16:colId xmlns:a16="http://schemas.microsoft.com/office/drawing/2014/main" val="20001"/>
                    </a:ext>
                  </a:extLst>
                </a:gridCol>
              </a:tblGrid>
              <a:tr h="354599">
                <a:tc>
                  <a:txBody>
                    <a:bodyPr/>
                    <a:lstStyle/>
                    <a:p>
                      <a:pPr algn="r" fontAlgn="ctr"/>
                      <a:r>
                        <a:rPr lang="en-GB" b="1" dirty="0">
                          <a:effectLst/>
                        </a:rPr>
                        <a:t>Customer</a:t>
                      </a:r>
                    </a:p>
                  </a:txBody>
                  <a:tcPr anchor="ctr"/>
                </a:tc>
                <a:tc>
                  <a:txBody>
                    <a:bodyPr/>
                    <a:lstStyle/>
                    <a:p>
                      <a:pPr algn="r" fontAlgn="ctr"/>
                      <a:r>
                        <a:rPr lang="en-GB" b="1">
                          <a:effectLst/>
                        </a:rPr>
                        <a:t>Total_Payload_Mass</a:t>
                      </a:r>
                    </a:p>
                  </a:txBody>
                  <a:tcPr anchor="ctr"/>
                </a:tc>
                <a:extLst>
                  <a:ext uri="{0D108BD9-81ED-4DB2-BD59-A6C34878D82A}">
                    <a16:rowId xmlns:a16="http://schemas.microsoft.com/office/drawing/2014/main" val="10000"/>
                  </a:ext>
                </a:extLst>
              </a:tr>
              <a:tr h="370840">
                <a:tc>
                  <a:txBody>
                    <a:bodyPr/>
                    <a:lstStyle/>
                    <a:p>
                      <a:pPr algn="r" fontAlgn="ctr"/>
                      <a:r>
                        <a:rPr lang="en-GB">
                          <a:effectLst/>
                        </a:rPr>
                        <a:t>NASA (CRS)</a:t>
                      </a:r>
                    </a:p>
                  </a:txBody>
                  <a:tcPr anchor="ctr"/>
                </a:tc>
                <a:tc>
                  <a:txBody>
                    <a:bodyPr/>
                    <a:lstStyle/>
                    <a:p>
                      <a:pPr algn="r" fontAlgn="ctr"/>
                      <a:r>
                        <a:rPr lang="en-GB" dirty="0">
                          <a:effectLst/>
                        </a:rPr>
                        <a:t>45596</a:t>
                      </a:r>
                    </a:p>
                  </a:txBody>
                  <a:tcPr anchor="ctr"/>
                </a:tc>
                <a:extLst>
                  <a:ext uri="{0D108BD9-81ED-4DB2-BD59-A6C34878D82A}">
                    <a16:rowId xmlns:a16="http://schemas.microsoft.com/office/drawing/2014/main" val="10001"/>
                  </a:ext>
                </a:extLst>
              </a:tr>
              <a:tr h="370840">
                <a:tc>
                  <a:txBody>
                    <a:bodyPr/>
                    <a:lstStyle/>
                    <a:p>
                      <a:pPr algn="r" fontAlgn="ctr"/>
                      <a:r>
                        <a:rPr lang="en-GB">
                          <a:effectLst/>
                        </a:rPr>
                        <a:t>NASA (CCDev)</a:t>
                      </a:r>
                    </a:p>
                  </a:txBody>
                  <a:tcPr anchor="ctr"/>
                </a:tc>
                <a:tc>
                  <a:txBody>
                    <a:bodyPr/>
                    <a:lstStyle/>
                    <a:p>
                      <a:pPr algn="r" fontAlgn="ctr"/>
                      <a:r>
                        <a:rPr lang="en-GB">
                          <a:effectLst/>
                        </a:rPr>
                        <a:t>12530</a:t>
                      </a:r>
                    </a:p>
                  </a:txBody>
                  <a:tcPr anchor="ctr"/>
                </a:tc>
                <a:extLst>
                  <a:ext uri="{0D108BD9-81ED-4DB2-BD59-A6C34878D82A}">
                    <a16:rowId xmlns:a16="http://schemas.microsoft.com/office/drawing/2014/main" val="10002"/>
                  </a:ext>
                </a:extLst>
              </a:tr>
              <a:tr h="370840">
                <a:tc>
                  <a:txBody>
                    <a:bodyPr/>
                    <a:lstStyle/>
                    <a:p>
                      <a:pPr algn="r" fontAlgn="ctr"/>
                      <a:r>
                        <a:rPr lang="en-GB">
                          <a:effectLst/>
                        </a:rPr>
                        <a:t>NASA (CCP)</a:t>
                      </a:r>
                    </a:p>
                  </a:txBody>
                  <a:tcPr anchor="ctr"/>
                </a:tc>
                <a:tc>
                  <a:txBody>
                    <a:bodyPr/>
                    <a:lstStyle/>
                    <a:p>
                      <a:pPr algn="r" fontAlgn="ctr"/>
                      <a:r>
                        <a:rPr lang="en-GB">
                          <a:effectLst/>
                        </a:rPr>
                        <a:t>12500</a:t>
                      </a:r>
                    </a:p>
                  </a:txBody>
                  <a:tcPr anchor="ctr"/>
                </a:tc>
                <a:extLst>
                  <a:ext uri="{0D108BD9-81ED-4DB2-BD59-A6C34878D82A}">
                    <a16:rowId xmlns:a16="http://schemas.microsoft.com/office/drawing/2014/main" val="10003"/>
                  </a:ext>
                </a:extLst>
              </a:tr>
              <a:tr h="370840">
                <a:tc>
                  <a:txBody>
                    <a:bodyPr/>
                    <a:lstStyle/>
                    <a:p>
                      <a:pPr algn="r" fontAlgn="ctr"/>
                      <a:r>
                        <a:rPr lang="en-GB">
                          <a:effectLst/>
                        </a:rPr>
                        <a:t>NASA (CCD)</a:t>
                      </a:r>
                    </a:p>
                  </a:txBody>
                  <a:tcPr anchor="ctr"/>
                </a:tc>
                <a:tc>
                  <a:txBody>
                    <a:bodyPr/>
                    <a:lstStyle/>
                    <a:p>
                      <a:pPr algn="r" fontAlgn="ctr"/>
                      <a:r>
                        <a:rPr lang="en-GB">
                          <a:effectLst/>
                        </a:rPr>
                        <a:t>12055</a:t>
                      </a:r>
                    </a:p>
                  </a:txBody>
                  <a:tcPr anchor="ctr"/>
                </a:tc>
                <a:extLst>
                  <a:ext uri="{0D108BD9-81ED-4DB2-BD59-A6C34878D82A}">
                    <a16:rowId xmlns:a16="http://schemas.microsoft.com/office/drawing/2014/main" val="10004"/>
                  </a:ext>
                </a:extLst>
              </a:tr>
              <a:tr h="370840">
                <a:tc>
                  <a:txBody>
                    <a:bodyPr/>
                    <a:lstStyle/>
                    <a:p>
                      <a:pPr algn="r" fontAlgn="ctr"/>
                      <a:r>
                        <a:rPr lang="en-GB">
                          <a:effectLst/>
                        </a:rPr>
                        <a:t>NASA (CTS)</a:t>
                      </a:r>
                    </a:p>
                  </a:txBody>
                  <a:tcPr anchor="ctr"/>
                </a:tc>
                <a:tc>
                  <a:txBody>
                    <a:bodyPr/>
                    <a:lstStyle/>
                    <a:p>
                      <a:pPr algn="r" fontAlgn="ctr"/>
                      <a:r>
                        <a:rPr lang="en-GB">
                          <a:effectLst/>
                        </a:rPr>
                        <a:t>12050</a:t>
                      </a:r>
                    </a:p>
                  </a:txBody>
                  <a:tcPr anchor="ctr"/>
                </a:tc>
                <a:extLst>
                  <a:ext uri="{0D108BD9-81ED-4DB2-BD59-A6C34878D82A}">
                    <a16:rowId xmlns:a16="http://schemas.microsoft.com/office/drawing/2014/main" val="10005"/>
                  </a:ext>
                </a:extLst>
              </a:tr>
              <a:tr h="370840">
                <a:tc>
                  <a:txBody>
                    <a:bodyPr/>
                    <a:lstStyle/>
                    <a:p>
                      <a:pPr algn="r" fontAlgn="ctr"/>
                      <a:r>
                        <a:rPr lang="en-GB">
                          <a:effectLst/>
                        </a:rPr>
                        <a:t>NASA (CRS), Kacific 1</a:t>
                      </a:r>
                    </a:p>
                  </a:txBody>
                  <a:tcPr anchor="ctr"/>
                </a:tc>
                <a:tc>
                  <a:txBody>
                    <a:bodyPr/>
                    <a:lstStyle/>
                    <a:p>
                      <a:pPr algn="r" fontAlgn="ctr"/>
                      <a:r>
                        <a:rPr lang="en-GB">
                          <a:effectLst/>
                        </a:rPr>
                        <a:t>2617</a:t>
                      </a:r>
                    </a:p>
                  </a:txBody>
                  <a:tcPr anchor="ctr"/>
                </a:tc>
                <a:extLst>
                  <a:ext uri="{0D108BD9-81ED-4DB2-BD59-A6C34878D82A}">
                    <a16:rowId xmlns:a16="http://schemas.microsoft.com/office/drawing/2014/main" val="10006"/>
                  </a:ext>
                </a:extLst>
              </a:tr>
              <a:tr h="370840">
                <a:tc>
                  <a:txBody>
                    <a:bodyPr/>
                    <a:lstStyle/>
                    <a:p>
                      <a:pPr algn="r" fontAlgn="ctr"/>
                      <a:r>
                        <a:rPr lang="en-GB">
                          <a:effectLst/>
                        </a:rPr>
                        <a:t>NASA / NOAA / ESA / EUMETSAT</a:t>
                      </a:r>
                    </a:p>
                  </a:txBody>
                  <a:tcPr anchor="ctr"/>
                </a:tc>
                <a:tc>
                  <a:txBody>
                    <a:bodyPr/>
                    <a:lstStyle/>
                    <a:p>
                      <a:pPr algn="r" fontAlgn="ctr"/>
                      <a:r>
                        <a:rPr lang="en-GB">
                          <a:effectLst/>
                        </a:rPr>
                        <a:t>1192</a:t>
                      </a:r>
                    </a:p>
                  </a:txBody>
                  <a:tcPr anchor="ctr"/>
                </a:tc>
                <a:extLst>
                  <a:ext uri="{0D108BD9-81ED-4DB2-BD59-A6C34878D82A}">
                    <a16:rowId xmlns:a16="http://schemas.microsoft.com/office/drawing/2014/main" val="10007"/>
                  </a:ext>
                </a:extLst>
              </a:tr>
              <a:tr h="370840">
                <a:tc>
                  <a:txBody>
                    <a:bodyPr/>
                    <a:lstStyle/>
                    <a:p>
                      <a:pPr algn="r" fontAlgn="ctr"/>
                      <a:r>
                        <a:rPr lang="en-GB">
                          <a:effectLst/>
                        </a:rPr>
                        <a:t>NASA (LSP) NOAA CNES</a:t>
                      </a:r>
                    </a:p>
                  </a:txBody>
                  <a:tcPr anchor="ctr"/>
                </a:tc>
                <a:tc>
                  <a:txBody>
                    <a:bodyPr/>
                    <a:lstStyle/>
                    <a:p>
                      <a:pPr algn="r" fontAlgn="ctr"/>
                      <a:r>
                        <a:rPr lang="en-GB">
                          <a:effectLst/>
                        </a:rPr>
                        <a:t>553</a:t>
                      </a:r>
                    </a:p>
                  </a:txBody>
                  <a:tcPr anchor="ctr"/>
                </a:tc>
                <a:extLst>
                  <a:ext uri="{0D108BD9-81ED-4DB2-BD59-A6C34878D82A}">
                    <a16:rowId xmlns:a16="http://schemas.microsoft.com/office/drawing/2014/main" val="10008"/>
                  </a:ext>
                </a:extLst>
              </a:tr>
              <a:tr h="370840">
                <a:tc>
                  <a:txBody>
                    <a:bodyPr/>
                    <a:lstStyle/>
                    <a:p>
                      <a:pPr algn="r" fontAlgn="ctr"/>
                      <a:r>
                        <a:rPr lang="en-GB">
                          <a:effectLst/>
                        </a:rPr>
                        <a:t>NASA (COTS)</a:t>
                      </a:r>
                    </a:p>
                  </a:txBody>
                  <a:tcPr anchor="ctr"/>
                </a:tc>
                <a:tc>
                  <a:txBody>
                    <a:bodyPr/>
                    <a:lstStyle/>
                    <a:p>
                      <a:pPr algn="r" fontAlgn="ctr"/>
                      <a:r>
                        <a:rPr lang="en-GB">
                          <a:effectLst/>
                        </a:rPr>
                        <a:t>525</a:t>
                      </a:r>
                    </a:p>
                  </a:txBody>
                  <a:tcPr anchor="ctr"/>
                </a:tc>
                <a:extLst>
                  <a:ext uri="{0D108BD9-81ED-4DB2-BD59-A6C34878D82A}">
                    <a16:rowId xmlns:a16="http://schemas.microsoft.com/office/drawing/2014/main" val="10009"/>
                  </a:ext>
                </a:extLst>
              </a:tr>
              <a:tr h="370840">
                <a:tc>
                  <a:txBody>
                    <a:bodyPr/>
                    <a:lstStyle/>
                    <a:p>
                      <a:pPr algn="r" fontAlgn="ctr"/>
                      <a:r>
                        <a:rPr lang="en-GB">
                          <a:effectLst/>
                        </a:rPr>
                        <a:t>NASA (LSP)</a:t>
                      </a:r>
                    </a:p>
                  </a:txBody>
                  <a:tcPr anchor="ctr"/>
                </a:tc>
                <a:tc>
                  <a:txBody>
                    <a:bodyPr/>
                    <a:lstStyle/>
                    <a:p>
                      <a:pPr algn="r" fontAlgn="ctr"/>
                      <a:r>
                        <a:rPr lang="en-GB">
                          <a:effectLst/>
                        </a:rPr>
                        <a:t>362</a:t>
                      </a:r>
                    </a:p>
                  </a:txBody>
                  <a:tcPr anchor="ctr"/>
                </a:tc>
                <a:extLst>
                  <a:ext uri="{0D108BD9-81ED-4DB2-BD59-A6C34878D82A}">
                    <a16:rowId xmlns:a16="http://schemas.microsoft.com/office/drawing/2014/main" val="10010"/>
                  </a:ext>
                </a:extLst>
              </a:tr>
              <a:tr h="370840">
                <a:tc>
                  <a:txBody>
                    <a:bodyPr/>
                    <a:lstStyle/>
                    <a:p>
                      <a:pPr algn="r" fontAlgn="ctr"/>
                      <a:r>
                        <a:rPr lang="en-GB" dirty="0">
                          <a:effectLst/>
                        </a:rPr>
                        <a:t>NASA (COTS) NRO</a:t>
                      </a:r>
                    </a:p>
                  </a:txBody>
                  <a:tcPr anchor="ctr"/>
                </a:tc>
                <a:tc>
                  <a:txBody>
                    <a:bodyPr/>
                    <a:lstStyle/>
                    <a:p>
                      <a:pPr algn="r" fontAlgn="ctr"/>
                      <a:r>
                        <a:rPr lang="en-GB" dirty="0">
                          <a:effectLst/>
                        </a:rPr>
                        <a:t>0</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85329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238499"/>
            <a:ext cx="9745589" cy="29384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F9 v1.1 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p:cNvGraphicFramePr>
            <a:graphicFrameLocks noGrp="1"/>
          </p:cNvGraphicFramePr>
          <p:nvPr/>
        </p:nvGraphicFramePr>
        <p:xfrm>
          <a:off x="1066800" y="1773766"/>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fontAlgn="ctr"/>
                      <a:r>
                        <a:rPr lang="en-GB" b="1" dirty="0" err="1">
                          <a:effectLst/>
                        </a:rPr>
                        <a:t>Average_Payload_Mass</a:t>
                      </a:r>
                      <a:r>
                        <a:rPr lang="en-GB" b="1" dirty="0">
                          <a:effectLst/>
                        </a:rPr>
                        <a:t> (kg)</a:t>
                      </a:r>
                    </a:p>
                  </a:txBody>
                  <a:tcPr anchor="ctr"/>
                </a:tc>
                <a:tc>
                  <a:txBody>
                    <a:bodyPr/>
                    <a:lstStyle/>
                    <a:p>
                      <a:pPr algn="ctr" fontAlgn="ctr"/>
                      <a:r>
                        <a:rPr lang="en-GB" b="1">
                          <a:effectLst/>
                        </a:rPr>
                        <a:t>Booster_Version</a:t>
                      </a:r>
                    </a:p>
                  </a:txBody>
                  <a:tcPr anchor="ctr"/>
                </a:tc>
                <a:extLst>
                  <a:ext uri="{0D108BD9-81ED-4DB2-BD59-A6C34878D82A}">
                    <a16:rowId xmlns:a16="http://schemas.microsoft.com/office/drawing/2014/main" val="10000"/>
                  </a:ext>
                </a:extLst>
              </a:tr>
              <a:tr h="370840">
                <a:tc>
                  <a:txBody>
                    <a:bodyPr/>
                    <a:lstStyle/>
                    <a:p>
                      <a:pPr algn="ctr" fontAlgn="ctr"/>
                      <a:r>
                        <a:rPr lang="en-GB">
                          <a:effectLst/>
                        </a:rPr>
                        <a:t>2928.4</a:t>
                      </a:r>
                    </a:p>
                  </a:txBody>
                  <a:tcPr anchor="ctr"/>
                </a:tc>
                <a:tc>
                  <a:txBody>
                    <a:bodyPr/>
                    <a:lstStyle/>
                    <a:p>
                      <a:pPr algn="ctr" fontAlgn="ctr"/>
                      <a:r>
                        <a:rPr lang="en-GB" dirty="0">
                          <a:effectLst/>
                        </a:rPr>
                        <a:t>F9 v1.1</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58296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30599"/>
            <a:ext cx="9745589" cy="26463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pad landing took place in December 2015. This was a historic reusable-rocket milestone for both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the world. </a:t>
            </a:r>
          </a:p>
          <a:p>
            <a:pPr>
              <a:lnSpc>
                <a:spcPct val="100000"/>
              </a:lnSpc>
              <a:spcBef>
                <a:spcPts val="1400"/>
              </a:spcBef>
            </a:pPr>
            <a:r>
              <a:rPr lang="en-US" sz="2200" dirty="0">
                <a:solidFill>
                  <a:schemeClr val="accent3">
                    <a:lumMod val="25000"/>
                  </a:schemeClr>
                </a:solidFill>
                <a:latin typeface="Abadi" panose="020B0604020104020204" pitchFamily="34" charset="0"/>
              </a:rPr>
              <a:t>Prior to this, no one had ever brought an orbital class booster back intact.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p:cNvGraphicFramePr>
            <a:graphicFrameLocks noGrp="1"/>
          </p:cNvGraphicFramePr>
          <p:nvPr/>
        </p:nvGraphicFramePr>
        <p:xfrm>
          <a:off x="927100" y="1854200"/>
          <a:ext cx="8686800" cy="1003300"/>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498190">
                <a:tc>
                  <a:txBody>
                    <a:bodyPr/>
                    <a:lstStyle/>
                    <a:p>
                      <a:pPr algn="r" fontAlgn="ctr"/>
                      <a:r>
                        <a:rPr lang="en-GB" b="1">
                          <a:effectLst/>
                        </a:rPr>
                        <a:t>Date</a:t>
                      </a:r>
                    </a:p>
                  </a:txBody>
                  <a:tcPr anchor="ctr"/>
                </a:tc>
                <a:tc>
                  <a:txBody>
                    <a:bodyPr/>
                    <a:lstStyle/>
                    <a:p>
                      <a:pPr algn="r" fontAlgn="ctr"/>
                      <a:r>
                        <a:rPr lang="en-GB" b="1">
                          <a:effectLst/>
                        </a:rPr>
                        <a:t>Landing_Outcome</a:t>
                      </a:r>
                    </a:p>
                  </a:txBody>
                  <a:tcPr anchor="ctr"/>
                </a:tc>
                <a:extLst>
                  <a:ext uri="{0D108BD9-81ED-4DB2-BD59-A6C34878D82A}">
                    <a16:rowId xmlns:a16="http://schemas.microsoft.com/office/drawing/2014/main" val="10000"/>
                  </a:ext>
                </a:extLst>
              </a:tr>
              <a:tr h="505110">
                <a:tc>
                  <a:txBody>
                    <a:bodyPr/>
                    <a:lstStyle/>
                    <a:p>
                      <a:pPr algn="r" fontAlgn="ctr"/>
                      <a:r>
                        <a:rPr lang="en-GB">
                          <a:effectLst/>
                        </a:rPr>
                        <a:t>22-12-2015</a:t>
                      </a:r>
                    </a:p>
                  </a:txBody>
                  <a:tcPr anchor="ctr"/>
                </a:tc>
                <a:tc>
                  <a:txBody>
                    <a:bodyPr/>
                    <a:lstStyle/>
                    <a:p>
                      <a:pPr algn="r" fontAlgn="ctr"/>
                      <a:r>
                        <a:rPr lang="en-GB" dirty="0">
                          <a:effectLst/>
                        </a:rPr>
                        <a:t>Success (ground pad)</a:t>
                      </a:r>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61683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83099"/>
            <a:ext cx="9745589" cy="1693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there only 4 Boosters with a payload mass between 4000 and 6000. </a:t>
            </a:r>
          </a:p>
          <a:p>
            <a:pPr>
              <a:lnSpc>
                <a:spcPct val="100000"/>
              </a:lnSpc>
              <a:spcBef>
                <a:spcPts val="1400"/>
              </a:spcBef>
            </a:pPr>
            <a:r>
              <a:rPr lang="en-US" sz="2200" dirty="0">
                <a:solidFill>
                  <a:schemeClr val="accent3">
                    <a:lumMod val="25000"/>
                  </a:schemeClr>
                </a:solidFill>
                <a:latin typeface="Abadi" panose="020B0604020104020204" pitchFamily="34" charset="0"/>
              </a:rPr>
              <a:t>It is interesting to see that they all had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a:p>
            <a:endParaRPr lang="en-US" dirty="0">
              <a:solidFill>
                <a:srgbClr val="0B49CB"/>
              </a:solidFill>
              <a:latin typeface="Abadi"/>
            </a:endParaRPr>
          </a:p>
        </p:txBody>
      </p:sp>
      <p:graphicFrame>
        <p:nvGraphicFramePr>
          <p:cNvPr id="2" name="Table 1"/>
          <p:cNvGraphicFramePr>
            <a:graphicFrameLocks noGrp="1"/>
          </p:cNvGraphicFramePr>
          <p:nvPr/>
        </p:nvGraphicFramePr>
        <p:xfrm>
          <a:off x="939800" y="1761066"/>
          <a:ext cx="9258300" cy="2188635"/>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437727">
                <a:tc>
                  <a:txBody>
                    <a:bodyPr/>
                    <a:lstStyle/>
                    <a:p>
                      <a:pPr algn="r" fontAlgn="ctr"/>
                      <a:r>
                        <a:rPr lang="en-GB">
                          <a:effectLst/>
                        </a:rPr>
                        <a:t>Booster_Version</a:t>
                      </a:r>
                      <a:endParaRPr lang="en-GB" b="1">
                        <a:effectLst/>
                      </a:endParaRPr>
                    </a:p>
                  </a:txBody>
                  <a:tcPr anchor="ctr"/>
                </a:tc>
                <a:tc>
                  <a:txBody>
                    <a:bodyPr/>
                    <a:lstStyle/>
                    <a:p>
                      <a:pPr algn="r" fontAlgn="ctr"/>
                      <a:r>
                        <a:rPr lang="en-GB">
                          <a:effectLst/>
                        </a:rPr>
                        <a:t>PAYLOAD_MASS__KG_</a:t>
                      </a:r>
                      <a:endParaRPr lang="en-GB" b="1">
                        <a:effectLst/>
                      </a:endParaRPr>
                    </a:p>
                  </a:txBody>
                  <a:tcPr anchor="ctr"/>
                </a:tc>
                <a:tc>
                  <a:txBody>
                    <a:bodyPr/>
                    <a:lstStyle/>
                    <a:p>
                      <a:pPr algn="r" fontAlgn="ctr"/>
                      <a:r>
                        <a:rPr lang="en-GB">
                          <a:effectLst/>
                        </a:rPr>
                        <a:t>Landing_Outcome</a:t>
                      </a:r>
                      <a:endParaRPr lang="en-GB" b="1">
                        <a:effectLst/>
                      </a:endParaRPr>
                    </a:p>
                  </a:txBody>
                  <a:tcPr anchor="ctr"/>
                </a:tc>
                <a:extLst>
                  <a:ext uri="{0D108BD9-81ED-4DB2-BD59-A6C34878D82A}">
                    <a16:rowId xmlns:a16="http://schemas.microsoft.com/office/drawing/2014/main" val="10000"/>
                  </a:ext>
                </a:extLst>
              </a:tr>
              <a:tr h="437727">
                <a:tc>
                  <a:txBody>
                    <a:bodyPr/>
                    <a:lstStyle/>
                    <a:p>
                      <a:pPr algn="r" fontAlgn="ctr"/>
                      <a:r>
                        <a:rPr lang="en-GB">
                          <a:effectLst/>
                        </a:rPr>
                        <a:t>F9 FT B1022</a:t>
                      </a:r>
                    </a:p>
                  </a:txBody>
                  <a:tcPr anchor="ctr"/>
                </a:tc>
                <a:tc>
                  <a:txBody>
                    <a:bodyPr/>
                    <a:lstStyle/>
                    <a:p>
                      <a:pPr algn="r" fontAlgn="ctr"/>
                      <a:r>
                        <a:rPr lang="en-GB">
                          <a:effectLst/>
                        </a:rPr>
                        <a:t>4696</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1"/>
                  </a:ext>
                </a:extLst>
              </a:tr>
              <a:tr h="437727">
                <a:tc>
                  <a:txBody>
                    <a:bodyPr/>
                    <a:lstStyle/>
                    <a:p>
                      <a:pPr algn="r" fontAlgn="ctr"/>
                      <a:r>
                        <a:rPr lang="en-GB">
                          <a:effectLst/>
                        </a:rPr>
                        <a:t>F9 FT B1026</a:t>
                      </a:r>
                    </a:p>
                  </a:txBody>
                  <a:tcPr anchor="ctr"/>
                </a:tc>
                <a:tc>
                  <a:txBody>
                    <a:bodyPr/>
                    <a:lstStyle/>
                    <a:p>
                      <a:pPr algn="r" fontAlgn="ctr"/>
                      <a:r>
                        <a:rPr lang="en-GB">
                          <a:effectLst/>
                        </a:rPr>
                        <a:t>4600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2"/>
                  </a:ext>
                </a:extLst>
              </a:tr>
              <a:tr h="437727">
                <a:tc>
                  <a:txBody>
                    <a:bodyPr/>
                    <a:lstStyle/>
                    <a:p>
                      <a:pPr algn="r" fontAlgn="ctr"/>
                      <a:r>
                        <a:rPr lang="en-GB">
                          <a:effectLst/>
                        </a:rPr>
                        <a:t>F9 FT B1021.2</a:t>
                      </a:r>
                    </a:p>
                  </a:txBody>
                  <a:tcPr anchor="ctr"/>
                </a:tc>
                <a:tc>
                  <a:txBody>
                    <a:bodyPr/>
                    <a:lstStyle/>
                    <a:p>
                      <a:pPr algn="r" fontAlgn="ctr"/>
                      <a:r>
                        <a:rPr lang="en-GB">
                          <a:effectLst/>
                        </a:rPr>
                        <a:t>5300</a:t>
                      </a:r>
                    </a:p>
                  </a:txBody>
                  <a:tcPr anchor="ctr"/>
                </a:tc>
                <a:tc>
                  <a:txBody>
                    <a:bodyPr/>
                    <a:lstStyle/>
                    <a:p>
                      <a:pPr algn="r" fontAlgn="ctr"/>
                      <a:r>
                        <a:rPr lang="en-GB">
                          <a:effectLst/>
                        </a:rPr>
                        <a:t>Success (drone ship)</a:t>
                      </a:r>
                    </a:p>
                  </a:txBody>
                  <a:tcPr anchor="ctr"/>
                </a:tc>
                <a:extLst>
                  <a:ext uri="{0D108BD9-81ED-4DB2-BD59-A6C34878D82A}">
                    <a16:rowId xmlns:a16="http://schemas.microsoft.com/office/drawing/2014/main" val="10003"/>
                  </a:ext>
                </a:extLst>
              </a:tr>
              <a:tr h="437727">
                <a:tc>
                  <a:txBody>
                    <a:bodyPr/>
                    <a:lstStyle/>
                    <a:p>
                      <a:pPr algn="r" fontAlgn="ctr"/>
                      <a:r>
                        <a:rPr lang="en-GB">
                          <a:effectLst/>
                        </a:rPr>
                        <a:t>F9 FT B1031.2</a:t>
                      </a:r>
                    </a:p>
                  </a:txBody>
                  <a:tcPr anchor="ctr"/>
                </a:tc>
                <a:tc>
                  <a:txBody>
                    <a:bodyPr/>
                    <a:lstStyle/>
                    <a:p>
                      <a:pPr algn="r" fontAlgn="ctr"/>
                      <a:r>
                        <a:rPr lang="en-GB">
                          <a:effectLst/>
                        </a:rPr>
                        <a:t>5200</a:t>
                      </a:r>
                    </a:p>
                  </a:txBody>
                  <a:tcPr anchor="ctr"/>
                </a:tc>
                <a:tc>
                  <a:txBody>
                    <a:bodyPr/>
                    <a:lstStyle/>
                    <a:p>
                      <a:pPr algn="r" fontAlgn="ctr"/>
                      <a:r>
                        <a:rPr lang="en-GB" dirty="0">
                          <a:effectLst/>
                        </a:rPr>
                        <a:t>Success (drone ship)</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4250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575822" y="818947"/>
            <a:ext cx="2743200" cy="401638"/>
          </a:xfrm>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1110" y="3924299"/>
            <a:ext cx="9897989" cy="1771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missions generally tend to be successful with the exception of one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a:p>
            <a:endParaRPr lang="en-US" dirty="0">
              <a:solidFill>
                <a:srgbClr val="0B49CB"/>
              </a:solidFill>
              <a:latin typeface="Abadi"/>
            </a:endParaRPr>
          </a:p>
        </p:txBody>
      </p:sp>
      <p:graphicFrame>
        <p:nvGraphicFramePr>
          <p:cNvPr id="2" name="Table 1"/>
          <p:cNvGraphicFramePr>
            <a:graphicFrameLocks noGrp="1"/>
          </p:cNvGraphicFramePr>
          <p:nvPr/>
        </p:nvGraphicFramePr>
        <p:xfrm>
          <a:off x="770011" y="1464732"/>
          <a:ext cx="6735690" cy="2002367"/>
        </p:xfrm>
        <a:graphic>
          <a:graphicData uri="http://schemas.openxmlformats.org/drawingml/2006/table">
            <a:tbl>
              <a:tblPr firstRow="1" bandRow="1">
                <a:tableStyleId>{5C22544A-7EE6-4342-B048-85BDC9FD1C3A}</a:tableStyleId>
              </a:tblPr>
              <a:tblGrid>
                <a:gridCol w="4371507">
                  <a:extLst>
                    <a:ext uri="{9D8B030D-6E8A-4147-A177-3AD203B41FA5}">
                      <a16:colId xmlns:a16="http://schemas.microsoft.com/office/drawing/2014/main" val="20000"/>
                    </a:ext>
                  </a:extLst>
                </a:gridCol>
                <a:gridCol w="2364183">
                  <a:extLst>
                    <a:ext uri="{9D8B030D-6E8A-4147-A177-3AD203B41FA5}">
                      <a16:colId xmlns:a16="http://schemas.microsoft.com/office/drawing/2014/main" val="20001"/>
                    </a:ext>
                  </a:extLst>
                </a:gridCol>
              </a:tblGrid>
              <a:tr h="430984">
                <a:tc>
                  <a:txBody>
                    <a:bodyPr/>
                    <a:lstStyle/>
                    <a:p>
                      <a:pPr algn="ctr" fontAlgn="ctr"/>
                      <a:r>
                        <a:rPr lang="en-GB" b="1" dirty="0" err="1">
                          <a:effectLst/>
                        </a:rPr>
                        <a:t>Mission_Outcome</a:t>
                      </a:r>
                      <a:endParaRPr lang="en-GB" b="1" dirty="0">
                        <a:effectLst/>
                      </a:endParaRPr>
                    </a:p>
                  </a:txBody>
                  <a:tcPr anchor="ctr"/>
                </a:tc>
                <a:tc>
                  <a:txBody>
                    <a:bodyPr/>
                    <a:lstStyle/>
                    <a:p>
                      <a:pPr algn="ctr" fontAlgn="ctr"/>
                      <a:r>
                        <a:rPr lang="en-GB" b="1">
                          <a:effectLst/>
                        </a:rPr>
                        <a:t>Outcomes</a:t>
                      </a:r>
                    </a:p>
                  </a:txBody>
                  <a:tcPr anchor="ctr"/>
                </a:tc>
                <a:extLst>
                  <a:ext uri="{0D108BD9-81ED-4DB2-BD59-A6C34878D82A}">
                    <a16:rowId xmlns:a16="http://schemas.microsoft.com/office/drawing/2014/main" val="10000"/>
                  </a:ext>
                </a:extLst>
              </a:tr>
              <a:tr h="430984">
                <a:tc>
                  <a:txBody>
                    <a:bodyPr/>
                    <a:lstStyle/>
                    <a:p>
                      <a:pPr algn="ctr" fontAlgn="ctr"/>
                      <a:r>
                        <a:rPr lang="en-GB" dirty="0">
                          <a:effectLst/>
                        </a:rPr>
                        <a:t>Failure (in flight)</a:t>
                      </a:r>
                    </a:p>
                  </a:txBody>
                  <a:tcPr anchor="ctr"/>
                </a:tc>
                <a:tc>
                  <a:txBody>
                    <a:bodyPr/>
                    <a:lstStyle/>
                    <a:p>
                      <a:pPr algn="ctr" fontAlgn="ctr"/>
                      <a:r>
                        <a:rPr lang="en-GB">
                          <a:effectLst/>
                        </a:rPr>
                        <a:t>1</a:t>
                      </a:r>
                    </a:p>
                  </a:txBody>
                  <a:tcPr anchor="ctr"/>
                </a:tc>
                <a:extLst>
                  <a:ext uri="{0D108BD9-81ED-4DB2-BD59-A6C34878D82A}">
                    <a16:rowId xmlns:a16="http://schemas.microsoft.com/office/drawing/2014/main" val="10001"/>
                  </a:ext>
                </a:extLst>
              </a:tr>
              <a:tr h="430984">
                <a:tc>
                  <a:txBody>
                    <a:bodyPr/>
                    <a:lstStyle/>
                    <a:p>
                      <a:pPr algn="ctr" fontAlgn="ctr"/>
                      <a:r>
                        <a:rPr lang="en-GB" dirty="0">
                          <a:effectLst/>
                        </a:rPr>
                        <a:t>Success</a:t>
                      </a:r>
                    </a:p>
                  </a:txBody>
                  <a:tcPr anchor="ctr"/>
                </a:tc>
                <a:tc>
                  <a:txBody>
                    <a:bodyPr/>
                    <a:lstStyle/>
                    <a:p>
                      <a:pPr algn="ctr" fontAlgn="ctr"/>
                      <a:r>
                        <a:rPr lang="en-GB">
                          <a:effectLst/>
                        </a:rPr>
                        <a:t>99</a:t>
                      </a:r>
                    </a:p>
                  </a:txBody>
                  <a:tcPr anchor="ctr"/>
                </a:tc>
                <a:extLst>
                  <a:ext uri="{0D108BD9-81ED-4DB2-BD59-A6C34878D82A}">
                    <a16:rowId xmlns:a16="http://schemas.microsoft.com/office/drawing/2014/main" val="10002"/>
                  </a:ext>
                </a:extLst>
              </a:tr>
              <a:tr h="709415">
                <a:tc>
                  <a:txBody>
                    <a:bodyPr/>
                    <a:lstStyle/>
                    <a:p>
                      <a:pPr algn="ctr" fontAlgn="ctr"/>
                      <a:r>
                        <a:rPr lang="en-GB" dirty="0">
                          <a:effectLst/>
                        </a:rPr>
                        <a:t>Success (payload status unclear)</a:t>
                      </a:r>
                    </a:p>
                  </a:txBody>
                  <a:tcPr anchor="ctr"/>
                </a:tc>
                <a:tc>
                  <a:txBody>
                    <a:bodyPr/>
                    <a:lstStyle/>
                    <a:p>
                      <a:pPr algn="ctr" fontAlgn="ctr"/>
                      <a:r>
                        <a:rPr lang="en-GB" dirty="0">
                          <a:effectLst/>
                        </a:rPr>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740172" y="832021"/>
            <a:ext cx="2743200" cy="401638"/>
          </a:xfrm>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083"/>
            <a:ext cx="5427589" cy="47548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12 boosters have carried the maximum payload mass of 15600 kg.</a:t>
            </a:r>
          </a:p>
          <a:p>
            <a:pPr>
              <a:lnSpc>
                <a:spcPct val="100000"/>
              </a:lnSpc>
              <a:spcBef>
                <a:spcPts val="1400"/>
              </a:spcBef>
            </a:pPr>
            <a:r>
              <a:rPr lang="en-US" sz="2200" dirty="0">
                <a:solidFill>
                  <a:schemeClr val="accent3">
                    <a:lumMod val="25000"/>
                  </a:schemeClr>
                </a:solidFill>
                <a:latin typeface="Abadi" panose="020B0604020104020204" pitchFamily="34" charset="0"/>
              </a:rPr>
              <a:t>Since the version names are similar, they might be from the same manufactures.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That Carried  the Maximum Payload Mass</a:t>
            </a:r>
          </a:p>
        </p:txBody>
      </p:sp>
      <p:graphicFrame>
        <p:nvGraphicFramePr>
          <p:cNvPr id="2" name="Table 1"/>
          <p:cNvGraphicFramePr>
            <a:graphicFrameLocks noGrp="1"/>
          </p:cNvGraphicFramePr>
          <p:nvPr/>
        </p:nvGraphicFramePr>
        <p:xfrm>
          <a:off x="6426199" y="1447165"/>
          <a:ext cx="4169157" cy="4754880"/>
        </p:xfrm>
        <a:graphic>
          <a:graphicData uri="http://schemas.openxmlformats.org/drawingml/2006/table">
            <a:tbl>
              <a:tblPr firstRow="1" bandRow="1">
                <a:tableStyleId>{5C22544A-7EE6-4342-B048-85BDC9FD1C3A}</a:tableStyleId>
              </a:tblPr>
              <a:tblGrid>
                <a:gridCol w="1788605">
                  <a:extLst>
                    <a:ext uri="{9D8B030D-6E8A-4147-A177-3AD203B41FA5}">
                      <a16:colId xmlns:a16="http://schemas.microsoft.com/office/drawing/2014/main" val="20000"/>
                    </a:ext>
                  </a:extLst>
                </a:gridCol>
                <a:gridCol w="2380552">
                  <a:extLst>
                    <a:ext uri="{9D8B030D-6E8A-4147-A177-3AD203B41FA5}">
                      <a16:colId xmlns:a16="http://schemas.microsoft.com/office/drawing/2014/main" val="20001"/>
                    </a:ext>
                  </a:extLst>
                </a:gridCol>
              </a:tblGrid>
              <a:tr h="343901">
                <a:tc>
                  <a:txBody>
                    <a:bodyPr/>
                    <a:lstStyle/>
                    <a:p>
                      <a:pPr algn="r" fontAlgn="ctr"/>
                      <a:r>
                        <a:rPr lang="en-GB" b="1">
                          <a:effectLst/>
                        </a:rPr>
                        <a:t>Booster_Version</a:t>
                      </a:r>
                    </a:p>
                  </a:txBody>
                  <a:tcPr anchor="ctr"/>
                </a:tc>
                <a:tc>
                  <a:txBody>
                    <a:bodyPr/>
                    <a:lstStyle/>
                    <a:p>
                      <a:pPr algn="r" fontAlgn="ctr"/>
                      <a:r>
                        <a:rPr lang="en-GB" b="1">
                          <a:effectLst/>
                        </a:rPr>
                        <a:t>PAYLOAD_MASS__KG_</a:t>
                      </a:r>
                    </a:p>
                  </a:txBody>
                  <a:tcPr anchor="ctr"/>
                </a:tc>
                <a:extLst>
                  <a:ext uri="{0D108BD9-81ED-4DB2-BD59-A6C34878D82A}">
                    <a16:rowId xmlns:a16="http://schemas.microsoft.com/office/drawing/2014/main" val="10000"/>
                  </a:ext>
                </a:extLst>
              </a:tr>
              <a:tr h="343901">
                <a:tc>
                  <a:txBody>
                    <a:bodyPr/>
                    <a:lstStyle/>
                    <a:p>
                      <a:pPr algn="r" fontAlgn="ctr"/>
                      <a:r>
                        <a:rPr lang="en-GB">
                          <a:effectLst/>
                        </a:rPr>
                        <a:t>F9 B5 B1048.4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1"/>
                  </a:ext>
                </a:extLst>
              </a:tr>
              <a:tr h="343901">
                <a:tc>
                  <a:txBody>
                    <a:bodyPr/>
                    <a:lstStyle/>
                    <a:p>
                      <a:pPr algn="r" fontAlgn="ctr"/>
                      <a:r>
                        <a:rPr lang="en-GB">
                          <a:effectLst/>
                        </a:rPr>
                        <a:t>F9 B5 B1049.4</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02"/>
                  </a:ext>
                </a:extLst>
              </a:tr>
              <a:tr h="343901">
                <a:tc>
                  <a:txBody>
                    <a:bodyPr/>
                    <a:lstStyle/>
                    <a:p>
                      <a:pPr algn="r" fontAlgn="ctr"/>
                      <a:r>
                        <a:rPr lang="en-GB">
                          <a:effectLst/>
                        </a:rPr>
                        <a:t>F9 B5 B1051.3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3"/>
                  </a:ext>
                </a:extLst>
              </a:tr>
              <a:tr h="343901">
                <a:tc>
                  <a:txBody>
                    <a:bodyPr/>
                    <a:lstStyle/>
                    <a:p>
                      <a:pPr algn="r" fontAlgn="ctr"/>
                      <a:r>
                        <a:rPr lang="en-GB">
                          <a:effectLst/>
                        </a:rPr>
                        <a:t>F9 B5 B1056.4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4"/>
                  </a:ext>
                </a:extLst>
              </a:tr>
              <a:tr h="343901">
                <a:tc>
                  <a:txBody>
                    <a:bodyPr/>
                    <a:lstStyle/>
                    <a:p>
                      <a:pPr algn="r" fontAlgn="ctr"/>
                      <a:r>
                        <a:rPr lang="en-GB">
                          <a:effectLst/>
                        </a:rPr>
                        <a:t>F9 B5 B1048.5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5"/>
                  </a:ext>
                </a:extLst>
              </a:tr>
              <a:tr h="343901">
                <a:tc>
                  <a:txBody>
                    <a:bodyPr/>
                    <a:lstStyle/>
                    <a:p>
                      <a:pPr algn="r" fontAlgn="ctr"/>
                      <a:r>
                        <a:rPr lang="en-GB">
                          <a:effectLst/>
                        </a:rPr>
                        <a:t>F9 B5 B1051.4</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6"/>
                  </a:ext>
                </a:extLst>
              </a:tr>
              <a:tr h="343901">
                <a:tc>
                  <a:txBody>
                    <a:bodyPr/>
                    <a:lstStyle/>
                    <a:p>
                      <a:pPr algn="r" fontAlgn="ctr"/>
                      <a:r>
                        <a:rPr lang="en-GB">
                          <a:effectLst/>
                        </a:rPr>
                        <a:t>F9 B5 B1049.5</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7"/>
                  </a:ext>
                </a:extLst>
              </a:tr>
              <a:tr h="343901">
                <a:tc>
                  <a:txBody>
                    <a:bodyPr/>
                    <a:lstStyle/>
                    <a:p>
                      <a:pPr algn="r" fontAlgn="ctr"/>
                      <a:r>
                        <a:rPr lang="en-GB">
                          <a:effectLst/>
                        </a:rPr>
                        <a:t>F9 B5 B1060.2</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8"/>
                  </a:ext>
                </a:extLst>
              </a:tr>
              <a:tr h="343901">
                <a:tc>
                  <a:txBody>
                    <a:bodyPr/>
                    <a:lstStyle/>
                    <a:p>
                      <a:pPr algn="r" fontAlgn="ctr"/>
                      <a:r>
                        <a:rPr lang="en-GB">
                          <a:effectLst/>
                        </a:rPr>
                        <a:t>F9 B5 B1058.3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09"/>
                  </a:ext>
                </a:extLst>
              </a:tr>
              <a:tr h="343901">
                <a:tc>
                  <a:txBody>
                    <a:bodyPr/>
                    <a:lstStyle/>
                    <a:p>
                      <a:pPr algn="r" fontAlgn="ctr"/>
                      <a:r>
                        <a:rPr lang="en-GB">
                          <a:effectLst/>
                        </a:rPr>
                        <a:t>F9 B5 B1051.6</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0"/>
                  </a:ext>
                </a:extLst>
              </a:tr>
              <a:tr h="343901">
                <a:tc>
                  <a:txBody>
                    <a:bodyPr/>
                    <a:lstStyle/>
                    <a:p>
                      <a:pPr algn="r" fontAlgn="ctr"/>
                      <a:r>
                        <a:rPr lang="en-GB">
                          <a:effectLst/>
                        </a:rPr>
                        <a:t>F9 B5 B1060.3</a:t>
                      </a:r>
                    </a:p>
                  </a:txBody>
                  <a:tcPr anchor="ctr"/>
                </a:tc>
                <a:tc>
                  <a:txBody>
                    <a:bodyPr/>
                    <a:lstStyle/>
                    <a:p>
                      <a:pPr algn="r" fontAlgn="ctr"/>
                      <a:r>
                        <a:rPr lang="en-GB">
                          <a:effectLst/>
                        </a:rPr>
                        <a:t>15600</a:t>
                      </a:r>
                    </a:p>
                  </a:txBody>
                  <a:tcPr anchor="ctr"/>
                </a:tc>
                <a:extLst>
                  <a:ext uri="{0D108BD9-81ED-4DB2-BD59-A6C34878D82A}">
                    <a16:rowId xmlns:a16="http://schemas.microsoft.com/office/drawing/2014/main" val="10011"/>
                  </a:ext>
                </a:extLst>
              </a:tr>
              <a:tr h="343901">
                <a:tc>
                  <a:txBody>
                    <a:bodyPr/>
                    <a:lstStyle/>
                    <a:p>
                      <a:pPr algn="r" fontAlgn="ctr"/>
                      <a:r>
                        <a:rPr lang="en-GB">
                          <a:effectLst/>
                        </a:rPr>
                        <a:t>F9 B5 B1049.7</a:t>
                      </a:r>
                    </a:p>
                  </a:txBody>
                  <a:tcPr anchor="ctr"/>
                </a:tc>
                <a:tc>
                  <a:txBody>
                    <a:bodyPr/>
                    <a:lstStyle/>
                    <a:p>
                      <a:pPr algn="r" fontAlgn="ctr"/>
                      <a:r>
                        <a:rPr lang="en-GB" dirty="0">
                          <a:effectLst/>
                        </a:rPr>
                        <a:t>15600</a:t>
                      </a:r>
                    </a:p>
                  </a:txBody>
                  <a:tcPr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739541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01222" y="813174"/>
            <a:ext cx="2743200" cy="401638"/>
          </a:xfrm>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568701"/>
            <a:ext cx="9745589" cy="26082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appears that 2 boosters failed to land at the </a:t>
            </a:r>
            <a:r>
              <a:rPr lang="en-US" sz="2200" dirty="0" err="1">
                <a:solidFill>
                  <a:schemeClr val="accent3">
                    <a:lumMod val="25000"/>
                  </a:schemeClr>
                </a:solidFill>
                <a:latin typeface="Abadi"/>
              </a:rPr>
              <a:t>beginnnig</a:t>
            </a:r>
            <a:r>
              <a:rPr lang="en-US" sz="2200" dirty="0">
                <a:solidFill>
                  <a:schemeClr val="accent3">
                    <a:lumMod val="25000"/>
                  </a:schemeClr>
                </a:solidFill>
                <a:latin typeface="Abadi"/>
              </a:rPr>
              <a:t> of the year.. </a:t>
            </a:r>
          </a:p>
          <a:p>
            <a:pPr>
              <a:lnSpc>
                <a:spcPct val="100000"/>
              </a:lnSpc>
              <a:spcBef>
                <a:spcPts val="1400"/>
              </a:spcBef>
            </a:pPr>
            <a:r>
              <a:rPr lang="en-US" sz="2200" dirty="0">
                <a:solidFill>
                  <a:schemeClr val="accent3">
                    <a:lumMod val="25000"/>
                  </a:schemeClr>
                </a:solidFill>
                <a:latin typeface="Abadi"/>
              </a:rPr>
              <a:t>The first successful landing took place later that year in December as we saw earlier.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 Failed Landing Outcomes</a:t>
            </a:r>
          </a:p>
        </p:txBody>
      </p:sp>
      <p:graphicFrame>
        <p:nvGraphicFramePr>
          <p:cNvPr id="2" name="Table 1"/>
          <p:cNvGraphicFramePr>
            <a:graphicFrameLocks noGrp="1"/>
          </p:cNvGraphicFramePr>
          <p:nvPr/>
        </p:nvGraphicFramePr>
        <p:xfrm>
          <a:off x="914400" y="1722966"/>
          <a:ext cx="8940800" cy="111252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0000"/>
                    </a:ext>
                  </a:extLst>
                </a:gridCol>
                <a:gridCol w="2235200">
                  <a:extLst>
                    <a:ext uri="{9D8B030D-6E8A-4147-A177-3AD203B41FA5}">
                      <a16:colId xmlns:a16="http://schemas.microsoft.com/office/drawing/2014/main" val="20001"/>
                    </a:ext>
                  </a:extLst>
                </a:gridCol>
                <a:gridCol w="2235200">
                  <a:extLst>
                    <a:ext uri="{9D8B030D-6E8A-4147-A177-3AD203B41FA5}">
                      <a16:colId xmlns:a16="http://schemas.microsoft.com/office/drawing/2014/main" val="20002"/>
                    </a:ext>
                  </a:extLst>
                </a:gridCol>
                <a:gridCol w="2235200">
                  <a:extLst>
                    <a:ext uri="{9D8B030D-6E8A-4147-A177-3AD203B41FA5}">
                      <a16:colId xmlns:a16="http://schemas.microsoft.com/office/drawing/2014/main" val="20003"/>
                    </a:ext>
                  </a:extLst>
                </a:gridCol>
              </a:tblGrid>
              <a:tr h="370840">
                <a:tc>
                  <a:txBody>
                    <a:bodyPr/>
                    <a:lstStyle/>
                    <a:p>
                      <a:pPr algn="ctr" fontAlgn="ctr"/>
                      <a:r>
                        <a:rPr lang="en-GB" b="1">
                          <a:effectLst/>
                        </a:rPr>
                        <a:t>Date</a:t>
                      </a:r>
                    </a:p>
                  </a:txBody>
                  <a:tcPr anchor="ctr"/>
                </a:tc>
                <a:tc>
                  <a:txBody>
                    <a:bodyPr/>
                    <a:lstStyle/>
                    <a:p>
                      <a:pPr algn="ctr" fontAlgn="ctr"/>
                      <a:r>
                        <a:rPr lang="en-GB" b="1">
                          <a:effectLst/>
                        </a:rPr>
                        <a:t>Launch_Site</a:t>
                      </a:r>
                    </a:p>
                  </a:txBody>
                  <a:tcPr anchor="ctr"/>
                </a:tc>
                <a:tc>
                  <a:txBody>
                    <a:bodyPr/>
                    <a:lstStyle/>
                    <a:p>
                      <a:pPr algn="ctr" fontAlgn="ctr"/>
                      <a:r>
                        <a:rPr lang="en-GB" b="1">
                          <a:effectLst/>
                        </a:rPr>
                        <a:t>Booster_Version</a:t>
                      </a:r>
                    </a:p>
                  </a:txBody>
                  <a:tcPr anchor="ctr"/>
                </a:tc>
                <a:tc>
                  <a:txBody>
                    <a:bodyPr/>
                    <a:lstStyle/>
                    <a:p>
                      <a:pPr algn="ctr" fontAlgn="ctr"/>
                      <a:r>
                        <a:rPr lang="en-GB" b="1">
                          <a:effectLst/>
                        </a:rPr>
                        <a:t>Landing_Outcome</a:t>
                      </a:r>
                    </a:p>
                  </a:txBody>
                  <a:tcPr anchor="ctr"/>
                </a:tc>
                <a:extLst>
                  <a:ext uri="{0D108BD9-81ED-4DB2-BD59-A6C34878D82A}">
                    <a16:rowId xmlns:a16="http://schemas.microsoft.com/office/drawing/2014/main" val="10000"/>
                  </a:ext>
                </a:extLst>
              </a:tr>
              <a:tr h="370840">
                <a:tc>
                  <a:txBody>
                    <a:bodyPr/>
                    <a:lstStyle/>
                    <a:p>
                      <a:pPr algn="ctr" fontAlgn="ctr"/>
                      <a:r>
                        <a:rPr lang="en-GB">
                          <a:effectLst/>
                        </a:rPr>
                        <a:t>10-01-2015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B1012</a:t>
                      </a:r>
                    </a:p>
                  </a:txBody>
                  <a:tcPr anchor="ctr"/>
                </a:tc>
                <a:tc>
                  <a:txBody>
                    <a:bodyPr/>
                    <a:lstStyle/>
                    <a:p>
                      <a:pPr algn="ctr" fontAlgn="ctr"/>
                      <a:r>
                        <a:rPr lang="en-GB">
                          <a:effectLst/>
                        </a:rPr>
                        <a:t>Failure (drone ship)</a:t>
                      </a:r>
                    </a:p>
                  </a:txBody>
                  <a:tcPr anchor="ctr"/>
                </a:tc>
                <a:extLst>
                  <a:ext uri="{0D108BD9-81ED-4DB2-BD59-A6C34878D82A}">
                    <a16:rowId xmlns:a16="http://schemas.microsoft.com/office/drawing/2014/main" val="10001"/>
                  </a:ext>
                </a:extLst>
              </a:tr>
              <a:tr h="370840">
                <a:tc>
                  <a:txBody>
                    <a:bodyPr/>
                    <a:lstStyle/>
                    <a:p>
                      <a:pPr algn="ctr" fontAlgn="ctr"/>
                      <a:r>
                        <a:rPr lang="en-GB">
                          <a:effectLst/>
                        </a:rPr>
                        <a:t>14-04-2015</a:t>
                      </a:r>
                    </a:p>
                  </a:txBody>
                  <a:tcPr anchor="ctr"/>
                </a:tc>
                <a:tc>
                  <a:txBody>
                    <a:bodyPr/>
                    <a:lstStyle/>
                    <a:p>
                      <a:pPr algn="ctr" fontAlgn="ctr"/>
                      <a:r>
                        <a:rPr lang="en-GB">
                          <a:effectLst/>
                        </a:rPr>
                        <a:t>CCAFS LC-40</a:t>
                      </a:r>
                    </a:p>
                  </a:txBody>
                  <a:tcPr anchor="ctr"/>
                </a:tc>
                <a:tc>
                  <a:txBody>
                    <a:bodyPr/>
                    <a:lstStyle/>
                    <a:p>
                      <a:pPr algn="ctr" fontAlgn="ctr"/>
                      <a:r>
                        <a:rPr lang="en-GB">
                          <a:effectLst/>
                        </a:rPr>
                        <a:t>F9 v1.1 B1015</a:t>
                      </a:r>
                    </a:p>
                  </a:txBody>
                  <a:tcPr anchor="ctr"/>
                </a:tc>
                <a:tc>
                  <a:txBody>
                    <a:bodyPr/>
                    <a:lstStyle/>
                    <a:p>
                      <a:pPr algn="ctr" fontAlgn="ctr"/>
                      <a:r>
                        <a:rPr lang="en-GB" dirty="0">
                          <a:effectLst/>
                        </a:rPr>
                        <a:t>Failure (drone ship)</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62563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3922" y="813174"/>
            <a:ext cx="2743200" cy="401638"/>
          </a:xfrm>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12900"/>
            <a:ext cx="4919589" cy="45640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If we observe the table, it is apparent that the number of successful landings have increased since 2015.</a:t>
            </a:r>
          </a:p>
          <a:p>
            <a:pPr>
              <a:lnSpc>
                <a:spcPct val="100000"/>
              </a:lnSpc>
              <a:spcBef>
                <a:spcPts val="1400"/>
              </a:spcBef>
            </a:pPr>
            <a:r>
              <a:rPr lang="en-US" sz="2200" dirty="0">
                <a:solidFill>
                  <a:schemeClr val="accent3">
                    <a:lumMod val="25000"/>
                  </a:schemeClr>
                </a:solidFill>
                <a:latin typeface="Abadi" panose="020B0604020104020204" pitchFamily="34" charset="0"/>
              </a:rPr>
              <a:t>Before 2013, it seems that there were no attempts to land the boosters.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p:cNvGraphicFramePr>
            <a:graphicFrameLocks noGrp="1"/>
          </p:cNvGraphicFramePr>
          <p:nvPr/>
        </p:nvGraphicFramePr>
        <p:xfrm>
          <a:off x="6027811" y="1651000"/>
          <a:ext cx="4844734" cy="4234872"/>
        </p:xfrm>
        <a:graphic>
          <a:graphicData uri="http://schemas.openxmlformats.org/drawingml/2006/table">
            <a:tbl>
              <a:tblPr firstRow="1" bandRow="1">
                <a:tableStyleId>{5C22544A-7EE6-4342-B048-85BDC9FD1C3A}</a:tableStyleId>
              </a:tblPr>
              <a:tblGrid>
                <a:gridCol w="1302068">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1194753">
                  <a:extLst>
                    <a:ext uri="{9D8B030D-6E8A-4147-A177-3AD203B41FA5}">
                      <a16:colId xmlns:a16="http://schemas.microsoft.com/office/drawing/2014/main" val="20002"/>
                    </a:ext>
                  </a:extLst>
                </a:gridCol>
              </a:tblGrid>
              <a:tr h="529359">
                <a:tc>
                  <a:txBody>
                    <a:bodyPr/>
                    <a:lstStyle/>
                    <a:p>
                      <a:pPr algn="r" fontAlgn="ctr"/>
                      <a:r>
                        <a:rPr lang="en-GB" b="1">
                          <a:effectLst/>
                        </a:rPr>
                        <a:t>_date_</a:t>
                      </a:r>
                    </a:p>
                  </a:txBody>
                  <a:tcPr anchor="ctr"/>
                </a:tc>
                <a:tc>
                  <a:txBody>
                    <a:bodyPr/>
                    <a:lstStyle/>
                    <a:p>
                      <a:pPr algn="r" fontAlgn="ctr"/>
                      <a:r>
                        <a:rPr lang="en-GB" b="1">
                          <a:effectLst/>
                        </a:rPr>
                        <a:t>Landing_Outcome</a:t>
                      </a:r>
                    </a:p>
                  </a:txBody>
                  <a:tcPr anchor="ctr"/>
                </a:tc>
                <a:tc>
                  <a:txBody>
                    <a:bodyPr/>
                    <a:lstStyle/>
                    <a:p>
                      <a:pPr algn="r" fontAlgn="ctr"/>
                      <a:r>
                        <a:rPr lang="en-GB" b="1">
                          <a:effectLst/>
                        </a:rPr>
                        <a:t>Outcomes</a:t>
                      </a:r>
                    </a:p>
                  </a:txBody>
                  <a:tcPr anchor="ctr"/>
                </a:tc>
                <a:extLst>
                  <a:ext uri="{0D108BD9-81ED-4DB2-BD59-A6C34878D82A}">
                    <a16:rowId xmlns:a16="http://schemas.microsoft.com/office/drawing/2014/main" val="10000"/>
                  </a:ext>
                </a:extLst>
              </a:tr>
              <a:tr h="529359">
                <a:tc>
                  <a:txBody>
                    <a:bodyPr/>
                    <a:lstStyle/>
                    <a:p>
                      <a:pPr algn="r" fontAlgn="ctr"/>
                      <a:r>
                        <a:rPr lang="en-GB">
                          <a:effectLst/>
                        </a:rPr>
                        <a:t>2016-04-08</a:t>
                      </a:r>
                    </a:p>
                  </a:txBody>
                  <a:tcPr anchor="ctr"/>
                </a:tc>
                <a:tc>
                  <a:txBody>
                    <a:bodyPr/>
                    <a:lstStyle/>
                    <a:p>
                      <a:pPr algn="r" fontAlgn="ctr"/>
                      <a:r>
                        <a:rPr lang="en-GB">
                          <a:effectLst/>
                        </a:rPr>
                        <a:t>Success (drone ship)</a:t>
                      </a:r>
                    </a:p>
                  </a:txBody>
                  <a:tcPr anchor="ctr"/>
                </a:tc>
                <a:tc>
                  <a:txBody>
                    <a:bodyPr/>
                    <a:lstStyle/>
                    <a:p>
                      <a:pPr algn="r" fontAlgn="ctr"/>
                      <a:r>
                        <a:rPr lang="en-GB">
                          <a:effectLst/>
                        </a:rPr>
                        <a:t>14</a:t>
                      </a:r>
                    </a:p>
                  </a:txBody>
                  <a:tcPr anchor="ctr"/>
                </a:tc>
                <a:extLst>
                  <a:ext uri="{0D108BD9-81ED-4DB2-BD59-A6C34878D82A}">
                    <a16:rowId xmlns:a16="http://schemas.microsoft.com/office/drawing/2014/main" val="10001"/>
                  </a:ext>
                </a:extLst>
              </a:tr>
              <a:tr h="529359">
                <a:tc>
                  <a:txBody>
                    <a:bodyPr/>
                    <a:lstStyle/>
                    <a:p>
                      <a:pPr algn="r" fontAlgn="ctr"/>
                      <a:r>
                        <a:rPr lang="en-GB">
                          <a:effectLst/>
                        </a:rPr>
                        <a:t>2015-12-22</a:t>
                      </a:r>
                    </a:p>
                  </a:txBody>
                  <a:tcPr anchor="ctr"/>
                </a:tc>
                <a:tc>
                  <a:txBody>
                    <a:bodyPr/>
                    <a:lstStyle/>
                    <a:p>
                      <a:pPr algn="r" fontAlgn="ctr"/>
                      <a:r>
                        <a:rPr lang="en-GB">
                          <a:effectLst/>
                        </a:rPr>
                        <a:t>Success (ground pad)</a:t>
                      </a:r>
                    </a:p>
                  </a:txBody>
                  <a:tcPr anchor="ctr"/>
                </a:tc>
                <a:tc>
                  <a:txBody>
                    <a:bodyPr/>
                    <a:lstStyle/>
                    <a:p>
                      <a:pPr algn="r" fontAlgn="ctr"/>
                      <a:r>
                        <a:rPr lang="en-GB">
                          <a:effectLst/>
                        </a:rPr>
                        <a:t>9</a:t>
                      </a:r>
                    </a:p>
                  </a:txBody>
                  <a:tcPr anchor="ctr"/>
                </a:tc>
                <a:extLst>
                  <a:ext uri="{0D108BD9-81ED-4DB2-BD59-A6C34878D82A}">
                    <a16:rowId xmlns:a16="http://schemas.microsoft.com/office/drawing/2014/main" val="10002"/>
                  </a:ext>
                </a:extLst>
              </a:tr>
              <a:tr h="529359">
                <a:tc>
                  <a:txBody>
                    <a:bodyPr/>
                    <a:lstStyle/>
                    <a:p>
                      <a:pPr algn="r" fontAlgn="ctr"/>
                      <a:r>
                        <a:rPr lang="en-GB">
                          <a:effectLst/>
                        </a:rPr>
                        <a:t>2015-06-28</a:t>
                      </a:r>
                    </a:p>
                  </a:txBody>
                  <a:tcPr anchor="ctr"/>
                </a:tc>
                <a:tc>
                  <a:txBody>
                    <a:bodyPr/>
                    <a:lstStyle/>
                    <a:p>
                      <a:pPr algn="r" fontAlgn="ctr"/>
                      <a:r>
                        <a:rPr lang="en-GB">
                          <a:effectLst/>
                        </a:rPr>
                        <a:t>Precluded (drone ship)</a:t>
                      </a:r>
                    </a:p>
                  </a:txBody>
                  <a:tcPr anchor="ctr"/>
                </a:tc>
                <a:tc>
                  <a:txBody>
                    <a:bodyPr/>
                    <a:lstStyle/>
                    <a:p>
                      <a:pPr algn="r" fontAlgn="ctr"/>
                      <a:r>
                        <a:rPr lang="en-GB">
                          <a:effectLst/>
                        </a:rPr>
                        <a:t>1</a:t>
                      </a:r>
                    </a:p>
                  </a:txBody>
                  <a:tcPr anchor="ctr"/>
                </a:tc>
                <a:extLst>
                  <a:ext uri="{0D108BD9-81ED-4DB2-BD59-A6C34878D82A}">
                    <a16:rowId xmlns:a16="http://schemas.microsoft.com/office/drawing/2014/main" val="10003"/>
                  </a:ext>
                </a:extLst>
              </a:tr>
              <a:tr h="529359">
                <a:tc>
                  <a:txBody>
                    <a:bodyPr/>
                    <a:lstStyle/>
                    <a:p>
                      <a:pPr algn="r" fontAlgn="ctr"/>
                      <a:r>
                        <a:rPr lang="en-GB">
                          <a:effectLst/>
                        </a:rPr>
                        <a:t>2015-01-10</a:t>
                      </a:r>
                    </a:p>
                  </a:txBody>
                  <a:tcPr anchor="ctr"/>
                </a:tc>
                <a:tc>
                  <a:txBody>
                    <a:bodyPr/>
                    <a:lstStyle/>
                    <a:p>
                      <a:pPr algn="r" fontAlgn="ctr"/>
                      <a:r>
                        <a:rPr lang="en-GB">
                          <a:effectLst/>
                        </a:rPr>
                        <a:t>Failure (drone ship)</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4"/>
                  </a:ext>
                </a:extLst>
              </a:tr>
              <a:tr h="529359">
                <a:tc>
                  <a:txBody>
                    <a:bodyPr/>
                    <a:lstStyle/>
                    <a:p>
                      <a:pPr algn="r" fontAlgn="ctr"/>
                      <a:r>
                        <a:rPr lang="en-GB">
                          <a:effectLst/>
                        </a:rPr>
                        <a:t>2014-04-18</a:t>
                      </a:r>
                    </a:p>
                  </a:txBody>
                  <a:tcPr anchor="ctr"/>
                </a:tc>
                <a:tc>
                  <a:txBody>
                    <a:bodyPr/>
                    <a:lstStyle/>
                    <a:p>
                      <a:pPr algn="r" fontAlgn="ctr"/>
                      <a:r>
                        <a:rPr lang="en-GB">
                          <a:effectLst/>
                        </a:rPr>
                        <a:t>Controlled (ocean)</a:t>
                      </a:r>
                    </a:p>
                  </a:txBody>
                  <a:tcPr anchor="ctr"/>
                </a:tc>
                <a:tc>
                  <a:txBody>
                    <a:bodyPr/>
                    <a:lstStyle/>
                    <a:p>
                      <a:pPr algn="r" fontAlgn="ctr"/>
                      <a:r>
                        <a:rPr lang="en-GB">
                          <a:effectLst/>
                        </a:rPr>
                        <a:t>5</a:t>
                      </a:r>
                    </a:p>
                  </a:txBody>
                  <a:tcPr anchor="ctr"/>
                </a:tc>
                <a:extLst>
                  <a:ext uri="{0D108BD9-81ED-4DB2-BD59-A6C34878D82A}">
                    <a16:rowId xmlns:a16="http://schemas.microsoft.com/office/drawing/2014/main" val="10005"/>
                  </a:ext>
                </a:extLst>
              </a:tr>
              <a:tr h="529359">
                <a:tc>
                  <a:txBody>
                    <a:bodyPr/>
                    <a:lstStyle/>
                    <a:p>
                      <a:pPr algn="r" fontAlgn="ctr"/>
                      <a:r>
                        <a:rPr lang="en-GB">
                          <a:effectLst/>
                        </a:rPr>
                        <a:t>2013-09-29</a:t>
                      </a:r>
                    </a:p>
                  </a:txBody>
                  <a:tcPr anchor="ctr"/>
                </a:tc>
                <a:tc>
                  <a:txBody>
                    <a:bodyPr/>
                    <a:lstStyle/>
                    <a:p>
                      <a:pPr algn="r" fontAlgn="ctr"/>
                      <a:r>
                        <a:rPr lang="en-GB">
                          <a:effectLst/>
                        </a:rPr>
                        <a:t>Uncontrolled (ocean)</a:t>
                      </a:r>
                    </a:p>
                  </a:txBody>
                  <a:tcPr anchor="ctr"/>
                </a:tc>
                <a:tc>
                  <a:txBody>
                    <a:bodyPr/>
                    <a:lstStyle/>
                    <a:p>
                      <a:pPr algn="r" fontAlgn="ctr"/>
                      <a:r>
                        <a:rPr lang="en-GB">
                          <a:effectLst/>
                        </a:rPr>
                        <a:t>2</a:t>
                      </a:r>
                    </a:p>
                  </a:txBody>
                  <a:tcPr anchor="ctr"/>
                </a:tc>
                <a:extLst>
                  <a:ext uri="{0D108BD9-81ED-4DB2-BD59-A6C34878D82A}">
                    <a16:rowId xmlns:a16="http://schemas.microsoft.com/office/drawing/2014/main" val="10006"/>
                  </a:ext>
                </a:extLst>
              </a:tr>
              <a:tr h="529359">
                <a:tc>
                  <a:txBody>
                    <a:bodyPr/>
                    <a:lstStyle/>
                    <a:p>
                      <a:pPr algn="r" fontAlgn="ctr"/>
                      <a:r>
                        <a:rPr lang="en-GB">
                          <a:effectLst/>
                        </a:rPr>
                        <a:t>2012-05-22</a:t>
                      </a:r>
                    </a:p>
                  </a:txBody>
                  <a:tcPr anchor="ctr"/>
                </a:tc>
                <a:tc>
                  <a:txBody>
                    <a:bodyPr/>
                    <a:lstStyle/>
                    <a:p>
                      <a:pPr algn="r" fontAlgn="ctr"/>
                      <a:r>
                        <a:rPr lang="en-GB">
                          <a:effectLst/>
                        </a:rPr>
                        <a:t>No attempt</a:t>
                      </a:r>
                    </a:p>
                  </a:txBody>
                  <a:tcPr anchor="ctr"/>
                </a:tc>
                <a:tc>
                  <a:txBody>
                    <a:bodyPr/>
                    <a:lstStyle/>
                    <a:p>
                      <a:pPr algn="r" fontAlgn="ctr"/>
                      <a:r>
                        <a:rPr lang="en-GB" dirty="0">
                          <a:effectLst/>
                        </a:rPr>
                        <a:t>22</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50422" y="793547"/>
            <a:ext cx="2743200" cy="401638"/>
          </a:xfrm>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1"/>
            <a:ext cx="4614789" cy="485241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Since all the methods have an identical accuracy score of 83.33%, we decided to use Logistic Regression for the classification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048" y="1372610"/>
            <a:ext cx="5836352" cy="5375307"/>
          </a:xfrm>
          <a:prstGeom prst="rect">
            <a:avLst/>
          </a:prstGeom>
        </p:spPr>
      </p:pic>
    </p:spTree>
    <p:extLst>
      <p:ext uri="{BB962C8B-B14F-4D97-AF65-F5344CB8AC3E}">
        <p14:creationId xmlns:p14="http://schemas.microsoft.com/office/powerpoint/2010/main" val="1234421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563122" y="793547"/>
            <a:ext cx="2743200" cy="401638"/>
          </a:xfrm>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085"/>
            <a:ext cx="4602089" cy="42814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shows the confusion matrix of the Logistic Regression model that was chosen.</a:t>
            </a:r>
          </a:p>
          <a:p>
            <a:pPr>
              <a:lnSpc>
                <a:spcPct val="100000"/>
              </a:lnSpc>
              <a:spcBef>
                <a:spcPts val="1400"/>
              </a:spcBef>
            </a:pPr>
            <a:r>
              <a:rPr lang="en-US" sz="2200" dirty="0">
                <a:solidFill>
                  <a:schemeClr val="accent3">
                    <a:lumMod val="25000"/>
                  </a:schemeClr>
                </a:solidFill>
                <a:latin typeface="Abadi" panose="020B0604020104020204" pitchFamily="34" charset="0"/>
              </a:rPr>
              <a:t>The model only failed to accurately predict 3 labels.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7876" y="1447800"/>
            <a:ext cx="5309224" cy="5056950"/>
          </a:xfrm>
          <a:prstGeom prst="rect">
            <a:avLst/>
          </a:prstGeom>
        </p:spPr>
      </p:pic>
      <p:cxnSp>
        <p:nvCxnSpPr>
          <p:cNvPr id="6" name="Curved Connector 5"/>
          <p:cNvCxnSpPr/>
          <p:nvPr/>
        </p:nvCxnSpPr>
        <p:spPr>
          <a:xfrm flipV="1">
            <a:off x="4559300" y="2794000"/>
            <a:ext cx="4495800" cy="622300"/>
          </a:xfrm>
          <a:prstGeom prst="curvedConnector3">
            <a:avLst>
              <a:gd name="adj1" fmla="val 74295"/>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332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2411" y="831647"/>
            <a:ext cx="2743200" cy="401638"/>
          </a:xfrm>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700"/>
            <a:ext cx="10687961" cy="4488873"/>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compete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it was crucial to analyze their data. Through this process, a general picture of their success methods was produced.</a:t>
            </a:r>
          </a:p>
          <a:p>
            <a:pPr>
              <a:lnSpc>
                <a:spcPct val="100000"/>
              </a:lnSpc>
              <a:spcBef>
                <a:spcPts val="1400"/>
              </a:spcBef>
            </a:pPr>
            <a:r>
              <a:rPr lang="en-US" sz="2200" dirty="0">
                <a:solidFill>
                  <a:schemeClr val="accent3">
                    <a:lumMod val="25000"/>
                  </a:schemeClr>
                </a:solidFill>
                <a:latin typeface="Abadi" panose="020B0604020104020204" pitchFamily="34" charset="0"/>
              </a:rPr>
              <a:t>All their launch sites are located near the coast, away from nearby cities. This enabled to them to test their rocket landings without much interference.</a:t>
            </a:r>
          </a:p>
          <a:p>
            <a:pPr>
              <a:lnSpc>
                <a:spcPct val="100000"/>
              </a:lnSpc>
              <a:spcBef>
                <a:spcPts val="1400"/>
              </a:spcBef>
            </a:pPr>
            <a:r>
              <a:rPr lang="en-US" sz="2200" dirty="0">
                <a:solidFill>
                  <a:schemeClr val="accent3">
                    <a:lumMod val="25000"/>
                  </a:schemeClr>
                </a:solidFill>
                <a:latin typeface="Abadi" panose="020B0604020104020204" pitchFamily="34" charset="0"/>
              </a:rPr>
              <a:t>Site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KSC LC-39A </a:t>
            </a:r>
            <a:r>
              <a:rPr lang="en-US" sz="2200" dirty="0">
                <a:solidFill>
                  <a:schemeClr val="accent3">
                    <a:lumMod val="25000"/>
                  </a:schemeClr>
                </a:solidFill>
                <a:latin typeface="Abadi" panose="020B0604020104020204" pitchFamily="34" charset="0"/>
              </a:rPr>
              <a:t>had the highest launch success rate out of all the launch sites.</a:t>
            </a: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2015 onwards, the success rate of rocket landings significantly increased. It was also apparent that landing success increased with flight number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this data was used to train a machine learning model that is able to predict the landing outcome of rocket launches with 83.33%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will allow our company to make more attractive offers than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and increase the confidence of our investors and customers. Can anyone say “No” to a company that can predict the success of their product?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499579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542411" y="806247"/>
            <a:ext cx="2743200" cy="401638"/>
          </a:xfrm>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Fortune Business Insights (2020). </a:t>
            </a:r>
            <a:r>
              <a:rPr lang="en-US" sz="2200" i="1" dirty="0">
                <a:solidFill>
                  <a:schemeClr val="accent3">
                    <a:lumMod val="25000"/>
                  </a:schemeClr>
                </a:solidFill>
                <a:latin typeface="Abadi" panose="020B0604020104020204" pitchFamily="34" charset="0"/>
              </a:rPr>
              <a:t>Space launch services market</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https://www.fortunebusinessinsights.com/industry-reports/space-launch-services-market-101931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CB Insights. </a:t>
            </a:r>
            <a:r>
              <a:rPr lang="en-US" sz="2200" i="1" dirty="0">
                <a:solidFill>
                  <a:schemeClr val="accent3">
                    <a:lumMod val="25000"/>
                  </a:schemeClr>
                </a:solidFill>
                <a:latin typeface="Abadi" panose="020B0604020104020204" pitchFamily="34" charset="0"/>
              </a:rPr>
              <a:t>The Top 12 Reasons Startups Fail. </a:t>
            </a:r>
            <a:r>
              <a:rPr lang="en-US" sz="2200" i="1" dirty="0">
                <a:solidFill>
                  <a:schemeClr val="accent3">
                    <a:lumMod val="25000"/>
                  </a:schemeClr>
                </a:solidFill>
                <a:latin typeface="Abadi" panose="020B0604020104020204" pitchFamily="34" charset="0"/>
                <a:hlinkClick r:id="rId4"/>
              </a:rPr>
              <a:t>https://www.cbinsights.com/research/startup-failure-reasons-top/</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IBM. </a:t>
            </a:r>
            <a:r>
              <a:rPr lang="it-IT" sz="2200" i="1" dirty="0">
                <a:solidFill>
                  <a:schemeClr val="accent3">
                    <a:lumMod val="25000"/>
                  </a:schemeClr>
                </a:solidFill>
                <a:latin typeface="Abadi" panose="020B0604020104020204" pitchFamily="34" charset="0"/>
              </a:rPr>
              <a:t>Data Science Professional Certificate. </a:t>
            </a:r>
            <a:r>
              <a:rPr lang="it-IT" sz="2200" i="1" dirty="0">
                <a:solidFill>
                  <a:schemeClr val="accent3">
                    <a:lumMod val="25000"/>
                  </a:schemeClr>
                </a:solidFill>
                <a:latin typeface="Abadi" panose="020B0604020104020204" pitchFamily="34" charset="0"/>
                <a:hlinkClick r:id="rId5"/>
              </a:rPr>
              <a:t>https://www.coursera.org/professional-certificates/ibm-data-science</a:t>
            </a:r>
            <a:endParaRPr lang="it-IT" sz="2200" i="1" dirty="0">
              <a:solidFill>
                <a:schemeClr val="accent3">
                  <a:lumMod val="25000"/>
                </a:schemeClr>
              </a:solidFill>
              <a:latin typeface="Abadi" panose="020B0604020104020204" pitchFamily="34" charset="0"/>
            </a:endParaRPr>
          </a:p>
          <a:p>
            <a:pPr>
              <a:lnSpc>
                <a:spcPct val="100000"/>
              </a:lnSpc>
              <a:spcBef>
                <a:spcPts val="1400"/>
              </a:spcBef>
            </a:pPr>
            <a:r>
              <a:rPr lang="en-US" sz="2200" i="1" dirty="0">
                <a:solidFill>
                  <a:schemeClr val="accent3">
                    <a:lumMod val="25000"/>
                  </a:schemeClr>
                </a:solidFill>
                <a:latin typeface="Abadi" panose="020B0604020104020204" pitchFamily="34" charset="0"/>
              </a:rPr>
              <a:t>Space.com. </a:t>
            </a:r>
            <a:r>
              <a:rPr lang="en-US" sz="2200" i="1" dirty="0" err="1">
                <a:solidFill>
                  <a:schemeClr val="accent3">
                    <a:lumMod val="25000"/>
                  </a:schemeClr>
                </a:solidFill>
                <a:latin typeface="Abadi" panose="020B0604020104020204" pitchFamily="34" charset="0"/>
              </a:rPr>
              <a:t>SpaceX</a:t>
            </a:r>
            <a:r>
              <a:rPr lang="en-US" sz="2200" i="1" dirty="0">
                <a:solidFill>
                  <a:schemeClr val="accent3">
                    <a:lumMod val="25000"/>
                  </a:schemeClr>
                </a:solidFill>
                <a:latin typeface="Abadi" panose="020B0604020104020204" pitchFamily="34" charset="0"/>
              </a:rPr>
              <a:t> Lands Orbital Rocket Successfully in Historic First. </a:t>
            </a:r>
            <a:r>
              <a:rPr lang="en-US" sz="2200" i="1" dirty="0">
                <a:solidFill>
                  <a:schemeClr val="accent3">
                    <a:lumMod val="25000"/>
                  </a:schemeClr>
                </a:solidFill>
                <a:latin typeface="Abadi" panose="020B0604020104020204" pitchFamily="34" charset="0"/>
                <a:hlinkClick r:id="rId6"/>
              </a:rPr>
              <a:t>https://www.space.com/31420-spacex-rocket-landing-success.html</a:t>
            </a:r>
            <a:endParaRPr lang="en-US" sz="2200" i="1" dirty="0">
              <a:solidFill>
                <a:schemeClr val="accent3">
                  <a:lumMod val="25000"/>
                </a:schemeClr>
              </a:solidFill>
              <a:latin typeface="Abadi" panose="020B0604020104020204" pitchFamily="34" charset="0"/>
            </a:endParaRPr>
          </a:p>
          <a:p>
            <a:pPr>
              <a:lnSpc>
                <a:spcPct val="100000"/>
              </a:lnSpc>
              <a:spcBef>
                <a:spcPts val="1400"/>
              </a:spcBef>
            </a:pPr>
            <a:endParaRPr lang="en-US" sz="2200" i="1"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References</a:t>
            </a:r>
            <a:endParaRPr lang="en-US" dirty="0">
              <a:solidFill>
                <a:srgbClr val="0B49CB"/>
              </a:solidFill>
            </a:endParaRPr>
          </a:p>
        </p:txBody>
      </p:sp>
    </p:spTree>
    <p:extLst>
      <p:ext uri="{BB962C8B-B14F-4D97-AF65-F5344CB8AC3E}">
        <p14:creationId xmlns:p14="http://schemas.microsoft.com/office/powerpoint/2010/main" val="1034698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75822" y="813174"/>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28408"/>
            <a:ext cx="10515600" cy="51882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Make requests to the </a:t>
            </a:r>
            <a:r>
              <a:rPr lang="en-US" sz="6400" dirty="0" err="1">
                <a:solidFill>
                  <a:schemeClr val="bg2">
                    <a:lumMod val="50000"/>
                  </a:schemeClr>
                </a:solidFill>
                <a:latin typeface="Abadi"/>
              </a:rPr>
              <a:t>SpaceX</a:t>
            </a:r>
            <a:r>
              <a:rPr lang="en-US" sz="6400" dirty="0">
                <a:solidFill>
                  <a:schemeClr val="bg2">
                    <a:lumMod val="50000"/>
                  </a:schemeClr>
                </a:solidFill>
                <a:latin typeface="Abadi"/>
              </a:rPr>
              <a:t> API. </a:t>
            </a:r>
          </a:p>
          <a:p>
            <a:pPr lvl="1">
              <a:lnSpc>
                <a:spcPct val="120000"/>
              </a:lnSpc>
              <a:spcBef>
                <a:spcPts val="1400"/>
              </a:spcBef>
            </a:pPr>
            <a:r>
              <a:rPr lang="en-US" sz="6400" dirty="0">
                <a:solidFill>
                  <a:schemeClr val="bg2">
                    <a:lumMod val="50000"/>
                  </a:schemeClr>
                </a:solidFill>
                <a:latin typeface="Abadi"/>
              </a:rPr>
              <a:t>Perform web scraping to collect Falcon 9 historical launch records on the Wikipedia page titled: </a:t>
            </a:r>
            <a:r>
              <a:rPr lang="en-US" sz="6400" dirty="0">
                <a:solidFill>
                  <a:schemeClr val="bg2">
                    <a:lumMod val="50000"/>
                  </a:schemeClr>
                </a:solidFill>
                <a:latin typeface="Abadi"/>
                <a:hlinkClick r:id="rId3"/>
              </a:rPr>
              <a:t>List of Falcon 9 and Falcon Heavy launches</a:t>
            </a:r>
            <a:endParaRPr lang="en-US" sz="6400" dirty="0">
              <a:solidFill>
                <a:schemeClr val="bg2">
                  <a:lumMod val="50000"/>
                </a:schemeClr>
              </a:solidFill>
              <a:latin typeface="Abadi"/>
            </a:endParaRP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Clean the data and explore it to find patterns in the data to determine the labels for training supervised models.</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Create a machine learning pipeline to predict if the first stage will land given the data. </a:t>
            </a:r>
          </a:p>
          <a:p>
            <a:pPr lvl="1">
              <a:lnSpc>
                <a:spcPct val="120000"/>
              </a:lnSpc>
              <a:spcBef>
                <a:spcPts val="1400"/>
              </a:spcBef>
            </a:pPr>
            <a:r>
              <a:rPr lang="en-US" sz="6400" dirty="0">
                <a:solidFill>
                  <a:schemeClr val="bg2">
                    <a:lumMod val="50000"/>
                  </a:schemeClr>
                </a:solidFill>
                <a:latin typeface="Abadi"/>
              </a:rPr>
              <a:t>Train the best performing model to make accurate predictions.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21512270"/>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2411" y="813174"/>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Make a request to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API and make sure the data is in the correct format.</a:t>
            </a:r>
          </a:p>
          <a:p>
            <a:pPr>
              <a:lnSpc>
                <a:spcPct val="100000"/>
              </a:lnSpc>
              <a:spcBef>
                <a:spcPts val="1400"/>
              </a:spcBef>
            </a:pPr>
            <a:r>
              <a:rPr lang="en-US" sz="2200" dirty="0">
                <a:solidFill>
                  <a:schemeClr val="accent3">
                    <a:lumMod val="25000"/>
                  </a:schemeClr>
                </a:solidFill>
                <a:latin typeface="Abadi"/>
              </a:rPr>
              <a:t>Perform some basic data wrangling and formatting in order to clean the requested data.</a:t>
            </a:r>
          </a:p>
          <a:p>
            <a:pPr>
              <a:lnSpc>
                <a:spcPct val="100000"/>
              </a:lnSpc>
              <a:spcBef>
                <a:spcPts val="1400"/>
              </a:spcBef>
            </a:pPr>
            <a:r>
              <a:rPr lang="en-US" sz="2200" dirty="0">
                <a:solidFill>
                  <a:schemeClr val="accent3">
                    <a:lumMod val="25000"/>
                  </a:schemeClr>
                </a:solidFill>
                <a:latin typeface="Abadi"/>
              </a:rPr>
              <a:t>Convert our data frame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400" dirty="0">
                <a:hlinkClick r:id="rId2"/>
              </a:rPr>
              <a:t>https://github.com/alpha970/Data_Science_Capstone/blob/main/jupyter-labs-spacex-data-collection-api%20(4).ipynb</a:t>
            </a:r>
            <a:r>
              <a:rPr lang="en-US" sz="2400" dirty="0"/>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p:cNvGraphicFramePr/>
          <p:nvPr/>
        </p:nvGraphicFramePr>
        <p:xfrm>
          <a:off x="5689600" y="1485900"/>
          <a:ext cx="5867400" cy="454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039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63122" y="764755"/>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16075"/>
            <a:ext cx="5325989" cy="4550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perform web scraping on the </a:t>
            </a:r>
            <a:r>
              <a:rPr lang="en-US" sz="2200" dirty="0" err="1">
                <a:solidFill>
                  <a:schemeClr val="accent3">
                    <a:lumMod val="25000"/>
                  </a:schemeClr>
                </a:solidFill>
                <a:latin typeface="Abadi"/>
              </a:rPr>
              <a:t>wikipedia</a:t>
            </a:r>
            <a:r>
              <a:rPr lang="en-US" sz="2200" dirty="0">
                <a:solidFill>
                  <a:schemeClr val="accent3">
                    <a:lumMod val="25000"/>
                  </a:schemeClr>
                </a:solidFill>
                <a:latin typeface="Abadi"/>
              </a:rPr>
              <a:t> page with title: </a:t>
            </a:r>
            <a:r>
              <a:rPr lang="en-US" sz="2200" dirty="0">
                <a:solidFill>
                  <a:schemeClr val="accent3">
                    <a:lumMod val="25000"/>
                  </a:schemeClr>
                </a:solidFill>
                <a:latin typeface="Abadi"/>
                <a:hlinkClick r:id="rId3"/>
              </a:rPr>
              <a:t>List of Falcon 9 and Falcon Heavy launches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Store the launch records in an HTML table.</a:t>
            </a:r>
          </a:p>
          <a:p>
            <a:pPr>
              <a:lnSpc>
                <a:spcPct val="100000"/>
              </a:lnSpc>
              <a:spcBef>
                <a:spcPts val="1400"/>
              </a:spcBef>
            </a:pPr>
            <a:r>
              <a:rPr lang="en-US" sz="2200" dirty="0">
                <a:solidFill>
                  <a:schemeClr val="accent3">
                    <a:lumMod val="25000"/>
                  </a:schemeClr>
                </a:solidFill>
                <a:latin typeface="Abadi" panose="020B0604020104020204" pitchFamily="34" charset="0"/>
              </a:rPr>
              <a:t>Parse the table and convert it into a CSV dataset.</a:t>
            </a:r>
          </a:p>
          <a:p>
            <a:pPr>
              <a:lnSpc>
                <a:spcPct val="100000"/>
              </a:lnSpc>
              <a:spcBef>
                <a:spcPts val="1400"/>
              </a:spcBef>
            </a:pPr>
            <a:r>
              <a:rPr lang="en-US" sz="2200" dirty="0">
                <a:solidFill>
                  <a:schemeClr val="accent3">
                    <a:lumMod val="25000"/>
                  </a:schemeClr>
                </a:solidFill>
                <a:latin typeface="Abadi" panose="020B0604020104020204" pitchFamily="34" charset="0"/>
              </a:rPr>
              <a:t>URL link: </a:t>
            </a:r>
            <a:r>
              <a:rPr lang="en-US" sz="2200" dirty="0">
                <a:solidFill>
                  <a:schemeClr val="accent3">
                    <a:lumMod val="25000"/>
                  </a:schemeClr>
                </a:solidFill>
                <a:latin typeface="Abadi" panose="020B0604020104020204" pitchFamily="34" charset="0"/>
                <a:hlinkClick r:id="rId4"/>
              </a:rPr>
              <a:t>https://github.com/alpha970/Data_Science_Capstone/blob/main/jupyter-labs-webscraping.ipynb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graphicFrame>
        <p:nvGraphicFramePr>
          <p:cNvPr id="7" name="Diagram 6"/>
          <p:cNvGraphicFramePr/>
          <p:nvPr/>
        </p:nvGraphicFramePr>
        <p:xfrm>
          <a:off x="5676900" y="1440872"/>
          <a:ext cx="6362700" cy="4461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128532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1438</TotalTime>
  <Words>2731</Words>
  <Application>Microsoft Office PowerPoint</Application>
  <PresentationFormat>Grand écran</PresentationFormat>
  <Paragraphs>397</Paragraphs>
  <Slides>47</Slides>
  <Notes>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alpha mohamed  kaba</cp:lastModifiedBy>
  <cp:revision>200</cp:revision>
  <dcterms:created xsi:type="dcterms:W3CDTF">2021-04-29T18:58:34Z</dcterms:created>
  <dcterms:modified xsi:type="dcterms:W3CDTF">2022-06-06T00:14:43Z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